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6"/>
  </p:notesMasterIdLst>
  <p:sldIdLst>
    <p:sldId id="2335" r:id="rId2"/>
    <p:sldId id="1538" r:id="rId3"/>
    <p:sldId id="259" r:id="rId4"/>
    <p:sldId id="2336" r:id="rId5"/>
    <p:sldId id="2337" r:id="rId6"/>
    <p:sldId id="2338" r:id="rId7"/>
    <p:sldId id="274" r:id="rId8"/>
    <p:sldId id="275" r:id="rId9"/>
    <p:sldId id="276" r:id="rId10"/>
    <p:sldId id="2361" r:id="rId11"/>
    <p:sldId id="2362" r:id="rId12"/>
    <p:sldId id="279" r:id="rId13"/>
    <p:sldId id="280" r:id="rId14"/>
    <p:sldId id="281" r:id="rId15"/>
    <p:sldId id="282" r:id="rId16"/>
    <p:sldId id="283" r:id="rId17"/>
    <p:sldId id="284" r:id="rId18"/>
    <p:sldId id="2636" r:id="rId19"/>
    <p:sldId id="2637" r:id="rId20"/>
    <p:sldId id="2638" r:id="rId21"/>
    <p:sldId id="2644" r:id="rId22"/>
    <p:sldId id="2639" r:id="rId23"/>
    <p:sldId id="2640" r:id="rId24"/>
    <p:sldId id="2642" r:id="rId25"/>
    <p:sldId id="2643" r:id="rId26"/>
    <p:sldId id="2647" r:id="rId27"/>
    <p:sldId id="2648" r:id="rId28"/>
    <p:sldId id="2649" r:id="rId29"/>
    <p:sldId id="2653" r:id="rId30"/>
    <p:sldId id="2654" r:id="rId31"/>
    <p:sldId id="2655" r:id="rId32"/>
    <p:sldId id="2656" r:id="rId33"/>
    <p:sldId id="2662" r:id="rId34"/>
    <p:sldId id="2663" r:id="rId35"/>
    <p:sldId id="2664" r:id="rId36"/>
    <p:sldId id="2665" r:id="rId37"/>
    <p:sldId id="2657" r:id="rId38"/>
    <p:sldId id="2666" r:id="rId39"/>
    <p:sldId id="2667" r:id="rId40"/>
    <p:sldId id="2668" r:id="rId41"/>
    <p:sldId id="2669" r:id="rId42"/>
    <p:sldId id="2670" r:id="rId43"/>
    <p:sldId id="2671" r:id="rId44"/>
    <p:sldId id="2672" r:id="rId45"/>
    <p:sldId id="2650" r:id="rId46"/>
    <p:sldId id="2341" r:id="rId47"/>
    <p:sldId id="2342" r:id="rId48"/>
    <p:sldId id="2343" r:id="rId49"/>
    <p:sldId id="2344" r:id="rId50"/>
    <p:sldId id="2345" r:id="rId51"/>
    <p:sldId id="2346" r:id="rId52"/>
    <p:sldId id="2347" r:id="rId53"/>
    <p:sldId id="2348" r:id="rId54"/>
    <p:sldId id="2349" r:id="rId55"/>
    <p:sldId id="2350" r:id="rId56"/>
    <p:sldId id="2363" r:id="rId57"/>
    <p:sldId id="2364" r:id="rId58"/>
    <p:sldId id="2365" r:id="rId59"/>
    <p:sldId id="2369" r:id="rId60"/>
    <p:sldId id="2370" r:id="rId61"/>
    <p:sldId id="2371" r:id="rId62"/>
    <p:sldId id="2372" r:id="rId63"/>
    <p:sldId id="2675" r:id="rId64"/>
    <p:sldId id="2676" r:id="rId65"/>
    <p:sldId id="2677" r:id="rId66"/>
    <p:sldId id="2678" r:id="rId67"/>
    <p:sldId id="2679" r:id="rId68"/>
    <p:sldId id="2680" r:id="rId69"/>
    <p:sldId id="2682" r:id="rId70"/>
    <p:sldId id="2683" r:id="rId71"/>
    <p:sldId id="2684" r:id="rId72"/>
    <p:sldId id="2681" r:id="rId73"/>
    <p:sldId id="2685" r:id="rId74"/>
    <p:sldId id="2686" r:id="rId75"/>
    <p:sldId id="2687" r:id="rId76"/>
    <p:sldId id="2695" r:id="rId77"/>
    <p:sldId id="2689" r:id="rId78"/>
    <p:sldId id="2690" r:id="rId79"/>
    <p:sldId id="2691" r:id="rId80"/>
    <p:sldId id="2692" r:id="rId81"/>
    <p:sldId id="2694" r:id="rId82"/>
    <p:sldId id="2696" r:id="rId83"/>
    <p:sldId id="2697" r:id="rId84"/>
    <p:sldId id="2698" r:id="rId85"/>
    <p:sldId id="2699" r:id="rId86"/>
    <p:sldId id="2700" r:id="rId87"/>
    <p:sldId id="2701" r:id="rId88"/>
    <p:sldId id="2702" r:id="rId89"/>
    <p:sldId id="2703" r:id="rId90"/>
    <p:sldId id="2704" r:id="rId91"/>
    <p:sldId id="2705" r:id="rId92"/>
    <p:sldId id="2706" r:id="rId93"/>
    <p:sldId id="2651" r:id="rId94"/>
    <p:sldId id="2373" r:id="rId95"/>
    <p:sldId id="2374" r:id="rId96"/>
    <p:sldId id="2673" r:id="rId97"/>
    <p:sldId id="2674" r:id="rId98"/>
    <p:sldId id="2375" r:id="rId99"/>
    <p:sldId id="2376" r:id="rId100"/>
    <p:sldId id="2377" r:id="rId101"/>
    <p:sldId id="2378" r:id="rId102"/>
    <p:sldId id="2379" r:id="rId103"/>
    <p:sldId id="2380" r:id="rId104"/>
    <p:sldId id="2381" r:id="rId105"/>
    <p:sldId id="2382" r:id="rId106"/>
    <p:sldId id="2383" r:id="rId107"/>
    <p:sldId id="2384" r:id="rId108"/>
    <p:sldId id="2385" r:id="rId109"/>
    <p:sldId id="2386" r:id="rId110"/>
    <p:sldId id="2387" r:id="rId111"/>
    <p:sldId id="2388" r:id="rId112"/>
    <p:sldId id="2389" r:id="rId113"/>
    <p:sldId id="2390" r:id="rId114"/>
    <p:sldId id="2414" r:id="rId115"/>
    <p:sldId id="2415" r:id="rId116"/>
    <p:sldId id="2416" r:id="rId117"/>
    <p:sldId id="2417" r:id="rId118"/>
    <p:sldId id="2418" r:id="rId119"/>
    <p:sldId id="2652" r:id="rId120"/>
    <p:sldId id="2712" r:id="rId121"/>
    <p:sldId id="2713" r:id="rId122"/>
    <p:sldId id="2714" r:id="rId123"/>
    <p:sldId id="2716" r:id="rId124"/>
    <p:sldId id="2717" r:id="rId125"/>
    <p:sldId id="2718" r:id="rId126"/>
    <p:sldId id="2719" r:id="rId127"/>
    <p:sldId id="2720" r:id="rId128"/>
    <p:sldId id="2721" r:id="rId129"/>
    <p:sldId id="2722" r:id="rId130"/>
    <p:sldId id="2723" r:id="rId131"/>
    <p:sldId id="2724" r:id="rId132"/>
    <p:sldId id="2725" r:id="rId133"/>
    <p:sldId id="2726" r:id="rId134"/>
    <p:sldId id="2707" r:id="rId135"/>
    <p:sldId id="2708" r:id="rId136"/>
    <p:sldId id="2709" r:id="rId137"/>
    <p:sldId id="2710" r:id="rId138"/>
    <p:sldId id="2711" r:id="rId139"/>
    <p:sldId id="2727" r:id="rId140"/>
    <p:sldId id="2728" r:id="rId141"/>
    <p:sldId id="2729" r:id="rId142"/>
    <p:sldId id="2730" r:id="rId143"/>
    <p:sldId id="2731" r:id="rId144"/>
    <p:sldId id="2732" r:id="rId145"/>
    <p:sldId id="2733" r:id="rId146"/>
    <p:sldId id="2734" r:id="rId147"/>
    <p:sldId id="2735" r:id="rId148"/>
    <p:sldId id="2736" r:id="rId149"/>
    <p:sldId id="2737" r:id="rId150"/>
    <p:sldId id="2738" r:id="rId151"/>
    <p:sldId id="2739" r:id="rId152"/>
    <p:sldId id="2740" r:id="rId153"/>
    <p:sldId id="2741" r:id="rId154"/>
    <p:sldId id="2742" r:id="rId155"/>
    <p:sldId id="2420" r:id="rId156"/>
    <p:sldId id="2419" r:id="rId157"/>
    <p:sldId id="2421" r:id="rId158"/>
    <p:sldId id="2422" r:id="rId159"/>
    <p:sldId id="2423" r:id="rId160"/>
    <p:sldId id="2424" r:id="rId161"/>
    <p:sldId id="2425" r:id="rId162"/>
    <p:sldId id="2426" r:id="rId163"/>
    <p:sldId id="2427" r:id="rId164"/>
    <p:sldId id="2428" r:id="rId165"/>
    <p:sldId id="2429" r:id="rId166"/>
    <p:sldId id="2430" r:id="rId167"/>
    <p:sldId id="2431" r:id="rId168"/>
    <p:sldId id="2432" r:id="rId169"/>
    <p:sldId id="2457" r:id="rId170"/>
    <p:sldId id="2459" r:id="rId171"/>
    <p:sldId id="2458" r:id="rId172"/>
    <p:sldId id="2460" r:id="rId173"/>
    <p:sldId id="2461" r:id="rId174"/>
    <p:sldId id="2463" r:id="rId175"/>
    <p:sldId id="2464" r:id="rId176"/>
    <p:sldId id="2465" r:id="rId177"/>
    <p:sldId id="2466" r:id="rId178"/>
    <p:sldId id="2467" r:id="rId179"/>
    <p:sldId id="2468" r:id="rId180"/>
    <p:sldId id="2469" r:id="rId181"/>
    <p:sldId id="2470" r:id="rId182"/>
    <p:sldId id="2471" r:id="rId183"/>
    <p:sldId id="2472" r:id="rId184"/>
    <p:sldId id="2779" r:id="rId185"/>
    <p:sldId id="2474" r:id="rId186"/>
    <p:sldId id="2473" r:id="rId187"/>
    <p:sldId id="2780" r:id="rId188"/>
    <p:sldId id="2783" r:id="rId189"/>
    <p:sldId id="2497" r:id="rId190"/>
    <p:sldId id="2475" r:id="rId191"/>
    <p:sldId id="2476" r:id="rId192"/>
    <p:sldId id="2477" r:id="rId193"/>
    <p:sldId id="2478" r:id="rId194"/>
    <p:sldId id="2479" r:id="rId195"/>
    <p:sldId id="2480" r:id="rId196"/>
    <p:sldId id="2481" r:id="rId197"/>
    <p:sldId id="2482" r:id="rId198"/>
    <p:sldId id="2483" r:id="rId199"/>
    <p:sldId id="2484" r:id="rId200"/>
    <p:sldId id="2485" r:id="rId201"/>
    <p:sldId id="2486" r:id="rId202"/>
    <p:sldId id="2487" r:id="rId203"/>
    <p:sldId id="2743" r:id="rId204"/>
    <p:sldId id="2351" r:id="rId205"/>
    <p:sldId id="2355" r:id="rId206"/>
    <p:sldId id="2356" r:id="rId207"/>
    <p:sldId id="2357" r:id="rId208"/>
    <p:sldId id="2358" r:id="rId209"/>
    <p:sldId id="2359" r:id="rId210"/>
    <p:sldId id="2360" r:id="rId211"/>
    <p:sldId id="2366" r:id="rId212"/>
    <p:sldId id="2367" r:id="rId213"/>
    <p:sldId id="2368" r:id="rId214"/>
    <p:sldId id="2391" r:id="rId215"/>
    <p:sldId id="2392" r:id="rId216"/>
    <p:sldId id="2393" r:id="rId217"/>
    <p:sldId id="2394" r:id="rId218"/>
    <p:sldId id="2395" r:id="rId219"/>
    <p:sldId id="2396" r:id="rId220"/>
    <p:sldId id="2397" r:id="rId221"/>
    <p:sldId id="2398" r:id="rId222"/>
    <p:sldId id="2399" r:id="rId223"/>
    <p:sldId id="2400" r:id="rId224"/>
    <p:sldId id="2401" r:id="rId225"/>
    <p:sldId id="2402" r:id="rId226"/>
    <p:sldId id="2403" r:id="rId227"/>
    <p:sldId id="2404" r:id="rId228"/>
    <p:sldId id="2498" r:id="rId229"/>
    <p:sldId id="2499" r:id="rId230"/>
    <p:sldId id="2500" r:id="rId231"/>
    <p:sldId id="2501" r:id="rId232"/>
    <p:sldId id="2502" r:id="rId233"/>
    <p:sldId id="2503" r:id="rId234"/>
    <p:sldId id="2504" r:id="rId235"/>
    <p:sldId id="2505" r:id="rId236"/>
    <p:sldId id="2506" r:id="rId237"/>
    <p:sldId id="2507" r:id="rId238"/>
    <p:sldId id="2508" r:id="rId239"/>
    <p:sldId id="2509" r:id="rId240"/>
    <p:sldId id="2510" r:id="rId241"/>
    <p:sldId id="2511" r:id="rId242"/>
    <p:sldId id="2512" r:id="rId243"/>
    <p:sldId id="2513" r:id="rId244"/>
    <p:sldId id="2514" r:id="rId245"/>
    <p:sldId id="2515" r:id="rId246"/>
    <p:sldId id="2516" r:id="rId247"/>
    <p:sldId id="2517" r:id="rId248"/>
    <p:sldId id="2911" r:id="rId249"/>
    <p:sldId id="2518" r:id="rId250"/>
    <p:sldId id="2521" r:id="rId251"/>
    <p:sldId id="2522" r:id="rId252"/>
    <p:sldId id="2523" r:id="rId253"/>
    <p:sldId id="2524" r:id="rId254"/>
    <p:sldId id="2525" r:id="rId255"/>
    <p:sldId id="2820" r:id="rId256"/>
    <p:sldId id="2821" r:id="rId257"/>
    <p:sldId id="2825" r:id="rId258"/>
    <p:sldId id="2822" r:id="rId259"/>
    <p:sldId id="2823" r:id="rId260"/>
    <p:sldId id="2826" r:id="rId261"/>
    <p:sldId id="2827" r:id="rId262"/>
    <p:sldId id="2824" r:id="rId263"/>
    <p:sldId id="2828" r:id="rId264"/>
    <p:sldId id="2830" r:id="rId265"/>
    <p:sldId id="2831" r:id="rId266"/>
    <p:sldId id="2832" r:id="rId267"/>
    <p:sldId id="2829" r:id="rId268"/>
    <p:sldId id="2833" r:id="rId269"/>
    <p:sldId id="2834" r:id="rId270"/>
    <p:sldId id="2835" r:id="rId271"/>
    <p:sldId id="2865" r:id="rId272"/>
    <p:sldId id="2836" r:id="rId273"/>
    <p:sldId id="2864" r:id="rId274"/>
    <p:sldId id="2837" r:id="rId275"/>
    <p:sldId id="2838" r:id="rId276"/>
    <p:sldId id="2839" r:id="rId277"/>
    <p:sldId id="2840" r:id="rId278"/>
    <p:sldId id="2841" r:id="rId279"/>
    <p:sldId id="2842" r:id="rId280"/>
    <p:sldId id="2843" r:id="rId281"/>
    <p:sldId id="2844" r:id="rId282"/>
    <p:sldId id="2845" r:id="rId283"/>
    <p:sldId id="2899" r:id="rId284"/>
    <p:sldId id="2900" r:id="rId285"/>
    <p:sldId id="2901" r:id="rId286"/>
    <p:sldId id="2902" r:id="rId287"/>
    <p:sldId id="2903" r:id="rId288"/>
    <p:sldId id="2904" r:id="rId289"/>
    <p:sldId id="2905" r:id="rId290"/>
    <p:sldId id="2906" r:id="rId291"/>
    <p:sldId id="2907" r:id="rId292"/>
    <p:sldId id="2908" r:id="rId293"/>
    <p:sldId id="2909" r:id="rId294"/>
    <p:sldId id="2526" r:id="rId295"/>
    <p:sldId id="2527" r:id="rId296"/>
    <p:sldId id="2910" r:id="rId297"/>
    <p:sldId id="2528" r:id="rId298"/>
    <p:sldId id="2529" r:id="rId299"/>
    <p:sldId id="2530" r:id="rId300"/>
    <p:sldId id="2531" r:id="rId301"/>
    <p:sldId id="2532" r:id="rId302"/>
    <p:sldId id="2533" r:id="rId303"/>
    <p:sldId id="2534" r:id="rId304"/>
    <p:sldId id="2535" r:id="rId305"/>
    <p:sldId id="2545" r:id="rId306"/>
    <p:sldId id="2536" r:id="rId307"/>
    <p:sldId id="2537" r:id="rId308"/>
    <p:sldId id="2538" r:id="rId309"/>
    <p:sldId id="2539" r:id="rId310"/>
    <p:sldId id="2540" r:id="rId311"/>
    <p:sldId id="2541" r:id="rId312"/>
    <p:sldId id="2542" r:id="rId313"/>
    <p:sldId id="2543" r:id="rId314"/>
    <p:sldId id="2544" r:id="rId315"/>
    <p:sldId id="2912" r:id="rId316"/>
    <p:sldId id="2934" r:id="rId317"/>
    <p:sldId id="2913" r:id="rId318"/>
    <p:sldId id="2914" r:id="rId319"/>
    <p:sldId id="2915" r:id="rId320"/>
    <p:sldId id="2916" r:id="rId321"/>
    <p:sldId id="2917" r:id="rId322"/>
    <p:sldId id="2918" r:id="rId323"/>
    <p:sldId id="2919" r:id="rId324"/>
    <p:sldId id="2920" r:id="rId325"/>
    <p:sldId id="2921" r:id="rId326"/>
    <p:sldId id="2922" r:id="rId327"/>
    <p:sldId id="2923" r:id="rId328"/>
    <p:sldId id="2924" r:id="rId329"/>
    <p:sldId id="2925" r:id="rId330"/>
    <p:sldId id="2546" r:id="rId331"/>
    <p:sldId id="2547" r:id="rId332"/>
    <p:sldId id="2548" r:id="rId333"/>
    <p:sldId id="2549" r:id="rId334"/>
    <p:sldId id="2550" r:id="rId335"/>
    <p:sldId id="2551" r:id="rId336"/>
    <p:sldId id="2552" r:id="rId337"/>
    <p:sldId id="2553" r:id="rId338"/>
    <p:sldId id="2554" r:id="rId339"/>
    <p:sldId id="2555" r:id="rId340"/>
    <p:sldId id="2556" r:id="rId341"/>
    <p:sldId id="2557" r:id="rId342"/>
    <p:sldId id="2558" r:id="rId343"/>
    <p:sldId id="2559" r:id="rId344"/>
    <p:sldId id="2560" r:id="rId345"/>
    <p:sldId id="2577" r:id="rId346"/>
    <p:sldId id="2578" r:id="rId347"/>
    <p:sldId id="2579" r:id="rId348"/>
    <p:sldId id="2580" r:id="rId349"/>
    <p:sldId id="2581" r:id="rId350"/>
    <p:sldId id="2582" r:id="rId351"/>
    <p:sldId id="2561" r:id="rId352"/>
    <p:sldId id="2562" r:id="rId353"/>
    <p:sldId id="2563" r:id="rId354"/>
    <p:sldId id="2564" r:id="rId355"/>
    <p:sldId id="2583" r:id="rId356"/>
    <p:sldId id="2585" r:id="rId357"/>
    <p:sldId id="2584" r:id="rId358"/>
    <p:sldId id="2587" r:id="rId359"/>
    <p:sldId id="2611" r:id="rId360"/>
    <p:sldId id="2586" r:id="rId361"/>
    <p:sldId id="2588" r:id="rId362"/>
    <p:sldId id="2589" r:id="rId363"/>
    <p:sldId id="2590" r:id="rId364"/>
    <p:sldId id="2591" r:id="rId365"/>
    <p:sldId id="2592" r:id="rId366"/>
    <p:sldId id="2612" r:id="rId367"/>
    <p:sldId id="2593" r:id="rId368"/>
    <p:sldId id="2613" r:id="rId369"/>
    <p:sldId id="2614" r:id="rId370"/>
    <p:sldId id="2615" r:id="rId371"/>
    <p:sldId id="2616" r:id="rId372"/>
    <p:sldId id="2617" r:id="rId373"/>
    <p:sldId id="2618" r:id="rId374"/>
    <p:sldId id="2619" r:id="rId375"/>
    <p:sldId id="2620" r:id="rId376"/>
    <p:sldId id="2629" r:id="rId377"/>
    <p:sldId id="2630" r:id="rId378"/>
    <p:sldId id="2631" r:id="rId379"/>
    <p:sldId id="2632" r:id="rId380"/>
    <p:sldId id="2633" r:id="rId381"/>
    <p:sldId id="2634" r:id="rId382"/>
    <p:sldId id="2635" r:id="rId383"/>
    <p:sldId id="2767" r:id="rId384"/>
    <p:sldId id="2768" r:id="rId385"/>
    <p:sldId id="2769" r:id="rId386"/>
    <p:sldId id="2770" r:id="rId387"/>
    <p:sldId id="2771" r:id="rId388"/>
    <p:sldId id="2772" r:id="rId389"/>
    <p:sldId id="2773" r:id="rId390"/>
    <p:sldId id="2774" r:id="rId391"/>
    <p:sldId id="2775" r:id="rId392"/>
    <p:sldId id="2776" r:id="rId393"/>
    <p:sldId id="2777" r:id="rId394"/>
    <p:sldId id="2778" r:id="rId395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834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356" Type="http://schemas.openxmlformats.org/officeDocument/2006/relationships/slide" Target="slides/slide355.xml"/><Relationship Id="rId377" Type="http://schemas.openxmlformats.org/officeDocument/2006/relationships/slide" Target="slides/slide376.xml"/><Relationship Id="rId398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367" Type="http://schemas.openxmlformats.org/officeDocument/2006/relationships/slide" Target="slides/slide366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378" Type="http://schemas.openxmlformats.org/officeDocument/2006/relationships/slide" Target="slides/slide377.xml"/><Relationship Id="rId399" Type="http://schemas.openxmlformats.org/officeDocument/2006/relationships/theme" Target="theme/theme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presProps" Target="pres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827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685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800992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48763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98172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2209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40785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77485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16437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49100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5572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25377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30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53580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54698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34739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95104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2134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573920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57645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7793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126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05686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5700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15907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54158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07941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6087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9652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54495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65097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3792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31159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94830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742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770178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70780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31122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58734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33493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07297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1639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28102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28908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8178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65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998901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82735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5897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27314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65584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62844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92066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44972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84628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5704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217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278985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57449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97853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84264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80695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8336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891741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8583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41265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41712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793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817814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75525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5658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91230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83895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1689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93638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51127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7468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57417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1529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396232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85824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5977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18120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7924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16274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191399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6145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4963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74143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144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331876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33127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76794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66591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286217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3167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858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0495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14736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896672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780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08890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4994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78589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04553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559603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17775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14357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35594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82975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6248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87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927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515475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885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50539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425490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705273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475769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71574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5306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728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83169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2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499806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70174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3956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94659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4947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999744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879824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84418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60356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84531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569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84995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11417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804638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14894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56320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01588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34901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701897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84287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5112777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67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321463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38113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888594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92751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07421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671180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77214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020288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99585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331362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321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99572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649785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494008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136983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37264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30882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517592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578689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8896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99920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580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215835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51128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32074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301086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47138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59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271204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31984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524818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19116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1225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47203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63907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1823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26338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479089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4863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429457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48818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73953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158894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22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72652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908419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15854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71779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758964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620718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941046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77829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81064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19385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774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312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435933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3536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551024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8854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337884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305856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482493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6288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098365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087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73078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610530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868623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3884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33025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1075763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9548224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849187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342530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251639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881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99252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59327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13628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886704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1952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297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96396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140541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612809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84465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998233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863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737962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2383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763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010655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490102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11403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57430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22228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753137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98816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736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625251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80128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216778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60617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0454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82806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311579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01493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325320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626372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8738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22319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641018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833894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117666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696464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64775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520025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295125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628405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354035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566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756835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76208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78515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8730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89194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2166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019849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336818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80763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74020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19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415885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359547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497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96542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558668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091207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1240478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7706867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38332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055916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032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078357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871128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471178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69637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593630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383947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76311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27923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472105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755388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1911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313961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07736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9056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797650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24748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557841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137351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631701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285842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2131804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62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68295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332857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154721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32657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5264942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70784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869701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321716"/>
      </p:ext>
    </p:extLst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903572"/>
      </p:ext>
    </p:extLst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715468"/>
      </p:ext>
    </p:extLst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1081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20253"/>
      </p:ext>
    </p:extLst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2903"/>
      </p:ext>
    </p:extLst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567350"/>
      </p:ext>
    </p:extLst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612506"/>
      </p:ext>
    </p:extLst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908033"/>
      </p:ext>
    </p:extLst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33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7140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1759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4831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8129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8071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928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084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9017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584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8148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087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150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5112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3692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8709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8716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3324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1909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499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0888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2733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56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40627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7836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6019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32111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2976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230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9820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0424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038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2228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172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18673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521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9750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3687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5172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5931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4113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7073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150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5575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27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90750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0730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7998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0459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3680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1398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415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937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598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50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981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321319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99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70074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43061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321115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8669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09288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89160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28568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70548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546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DA96003B-5DC6-4B30-AB01-EE0F8B1DE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562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b="1"/>
            </a:lvl1pPr>
            <a:lvl2pPr>
              <a:lnSpc>
                <a:spcPct val="150000"/>
              </a:lnSpc>
              <a:defRPr b="1"/>
            </a:lvl2pPr>
            <a:lvl3pPr>
              <a:lnSpc>
                <a:spcPct val="150000"/>
              </a:lnSpc>
              <a:defRPr b="1"/>
            </a:lvl3pPr>
            <a:lvl4pPr>
              <a:lnSpc>
                <a:spcPct val="150000"/>
              </a:lnSpc>
              <a:defRPr b="1"/>
            </a:lvl4pPr>
            <a:lvl5pPr>
              <a:lnSpc>
                <a:spcPct val="150000"/>
              </a:lnSpc>
              <a:defRPr b="1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0393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183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8393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4063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2396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0410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074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4172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9100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4283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9928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887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0173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1373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8424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1491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57685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61953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300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3021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44672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2845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"/>
            <a:ext cx="12188221" cy="6855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0BDAAD8-A076-443F-82F4-3EAEA7EB1161}"/>
              </a:ext>
            </a:extLst>
          </p:cNvPr>
          <p:cNvSpPr/>
          <p:nvPr userDrawn="1"/>
        </p:nvSpPr>
        <p:spPr>
          <a:xfrm>
            <a:off x="210589" y="133004"/>
            <a:ext cx="2349731" cy="108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82200958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89849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52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42076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3209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403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00316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27847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9806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AFEF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7E7E7E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747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AFEF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7346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71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B6843F-3CAC-4756-9A09-36C64DA1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665" y="894293"/>
            <a:ext cx="11478844" cy="5585816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0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801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167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57911" y="683641"/>
            <a:ext cx="11594465" cy="0"/>
          </a:xfrm>
          <a:custGeom>
            <a:avLst/>
            <a:gdLst/>
            <a:ahLst/>
            <a:cxnLst/>
            <a:rect l="l" t="t" r="r" b="b"/>
            <a:pathLst>
              <a:path w="11594465">
                <a:moveTo>
                  <a:pt x="0" y="0"/>
                </a:moveTo>
                <a:lnTo>
                  <a:pt x="11594109" y="0"/>
                </a:lnTo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4609" y="304312"/>
            <a:ext cx="11682780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19300" y="2157983"/>
            <a:ext cx="8153400" cy="149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9319" y="6460654"/>
            <a:ext cx="2190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0" r:id="rId2"/>
    <p:sldLayoutId id="2147483667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5" r:id="rId28"/>
    <p:sldLayoutId id="2147483696" r:id="rId29"/>
    <p:sldLayoutId id="2147483697" r:id="rId30"/>
    <p:sldLayoutId id="2147483698" r:id="rId31"/>
    <p:sldLayoutId id="2147483699" r:id="rId32"/>
    <p:sldLayoutId id="2147483700" r:id="rId33"/>
    <p:sldLayoutId id="2147483701" r:id="rId34"/>
    <p:sldLayoutId id="2147483702" r:id="rId35"/>
    <p:sldLayoutId id="2147483703" r:id="rId36"/>
    <p:sldLayoutId id="2147483704" r:id="rId3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telnervana.com/demystifying-deep-reinforcement-learning/" TargetMode="Externa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0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81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650.png"/><Relationship Id="rId7" Type="http://schemas.openxmlformats.org/officeDocument/2006/relationships/image" Target="../media/image67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81.png"/><Relationship Id="rId4" Type="http://schemas.openxmlformats.org/officeDocument/2006/relationships/image" Target="../media/image188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74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4" Type="http://schemas.openxmlformats.org/officeDocument/2006/relationships/image" Target="../media/image188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5" Type="http://schemas.openxmlformats.org/officeDocument/2006/relationships/image" Target="../media/image1580.png"/><Relationship Id="rId4" Type="http://schemas.openxmlformats.org/officeDocument/2006/relationships/image" Target="../media/image188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3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9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0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5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6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6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9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0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3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8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6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2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46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3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48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34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69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58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3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png"/><Relationship Id="rId5" Type="http://schemas.openxmlformats.org/officeDocument/2006/relationships/image" Target="../media/image2710.png"/><Relationship Id="rId4" Type="http://schemas.openxmlformats.org/officeDocument/2006/relationships/image" Target="../media/image106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239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8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1940.png"/><Relationship Id="rId4" Type="http://schemas.openxmlformats.org/officeDocument/2006/relationships/image" Target="../media/image1930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5" Type="http://schemas.openxmlformats.org/officeDocument/2006/relationships/image" Target="../media/image1990.png"/><Relationship Id="rId4" Type="http://schemas.openxmlformats.org/officeDocument/2006/relationships/image" Target="../media/image188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5" Type="http://schemas.openxmlformats.org/officeDocument/2006/relationships/image" Target="../media/image1990.png"/><Relationship Id="rId4" Type="http://schemas.openxmlformats.org/officeDocument/2006/relationships/image" Target="../media/image188.png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5" Type="http://schemas.openxmlformats.org/officeDocument/2006/relationships/image" Target="../media/image1990.png"/><Relationship Id="rId4" Type="http://schemas.openxmlformats.org/officeDocument/2006/relationships/image" Target="../media/image188.pn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0.png"/><Relationship Id="rId5" Type="http://schemas.openxmlformats.org/officeDocument/2006/relationships/image" Target="../media/image2050.png"/><Relationship Id="rId4" Type="http://schemas.openxmlformats.org/officeDocument/2006/relationships/image" Target="../media/image188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0.png"/><Relationship Id="rId5" Type="http://schemas.openxmlformats.org/officeDocument/2006/relationships/image" Target="../media/image2080.png"/><Relationship Id="rId4" Type="http://schemas.openxmlformats.org/officeDocument/2006/relationships/image" Target="../media/image1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0.png"/><Relationship Id="rId5" Type="http://schemas.openxmlformats.org/officeDocument/2006/relationships/image" Target="../media/image2110.png"/><Relationship Id="rId4" Type="http://schemas.openxmlformats.org/officeDocument/2006/relationships/image" Target="../media/image188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3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3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3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387.xm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388.xml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38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390.xm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notesSlide" Target="../notesSlides/notesSlide391.xml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392.xm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393.xm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notesSlide" Target="../notesSlides/notesSlide39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ym.openai.com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opsci.com/googles-alphago-ai-defeats-lee-se-dol-at-game-go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1.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강화학습 개요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07761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2.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 학습 원리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848203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3A29F6-46DB-48CA-B85A-34926E4ED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38"/>
            <a:ext cx="741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716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AC5DEA-0D12-42A5-A11C-5C14464B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953125" cy="42386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D27763-85C0-417B-B9E4-BA6603214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057400"/>
            <a:ext cx="6496050" cy="3810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67CD28C-8CB9-43BF-A60A-DA123398AE27}"/>
              </a:ext>
            </a:extLst>
          </p:cNvPr>
          <p:cNvSpPr/>
          <p:nvPr/>
        </p:nvSpPr>
        <p:spPr>
          <a:xfrm>
            <a:off x="4114800" y="2057400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91AA1315-39C5-4E95-81A7-AA95B646A2D2}"/>
              </a:ext>
            </a:extLst>
          </p:cNvPr>
          <p:cNvCxnSpPr/>
          <p:nvPr/>
        </p:nvCxnSpPr>
        <p:spPr>
          <a:xfrm rot="10800000">
            <a:off x="2362200" y="2133600"/>
            <a:ext cx="1752600" cy="457200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AC19A18-1E25-41B9-874F-B6B1820BC87E}"/>
              </a:ext>
            </a:extLst>
          </p:cNvPr>
          <p:cNvSpPr/>
          <p:nvPr/>
        </p:nvSpPr>
        <p:spPr>
          <a:xfrm>
            <a:off x="4093345" y="3863774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9299C8E1-D594-4822-88E6-EAE4AA29CA19}"/>
              </a:ext>
            </a:extLst>
          </p:cNvPr>
          <p:cNvCxnSpPr>
            <a:cxnSpLocks/>
          </p:cNvCxnSpPr>
          <p:nvPr/>
        </p:nvCxnSpPr>
        <p:spPr>
          <a:xfrm rot="10800000">
            <a:off x="2362199" y="3429000"/>
            <a:ext cx="1731146" cy="968174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3A951C7-C77F-42D1-B892-74A4961B03DB}"/>
              </a:ext>
            </a:extLst>
          </p:cNvPr>
          <p:cNvSpPr txBox="1"/>
          <p:nvPr/>
        </p:nvSpPr>
        <p:spPr>
          <a:xfrm>
            <a:off x="838200" y="5229225"/>
            <a:ext cx="1647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아래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오른쪽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위</a:t>
            </a:r>
            <a:endParaRPr lang="en-US" altLang="ko-KR" sz="1200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4E29F2E-D1AF-4B35-A237-17E8E93B652F}"/>
              </a:ext>
            </a:extLst>
          </p:cNvPr>
          <p:cNvCxnSpPr/>
          <p:nvPr/>
        </p:nvCxnSpPr>
        <p:spPr>
          <a:xfrm flipV="1">
            <a:off x="1143000" y="5029200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F1A9AA-810F-4255-821B-A4741F6D7702}"/>
              </a:ext>
            </a:extLst>
          </p:cNvPr>
          <p:cNvCxnSpPr/>
          <p:nvPr/>
        </p:nvCxnSpPr>
        <p:spPr>
          <a:xfrm flipV="1">
            <a:off x="1447800" y="5027012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13F84BF-CB27-4212-8FBB-8645B6CC3FF4}"/>
              </a:ext>
            </a:extLst>
          </p:cNvPr>
          <p:cNvCxnSpPr/>
          <p:nvPr/>
        </p:nvCxnSpPr>
        <p:spPr>
          <a:xfrm flipV="1">
            <a:off x="1752600" y="5030988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7C87A59-0C4B-45AD-8E07-9E56D591F308}"/>
              </a:ext>
            </a:extLst>
          </p:cNvPr>
          <p:cNvCxnSpPr/>
          <p:nvPr/>
        </p:nvCxnSpPr>
        <p:spPr>
          <a:xfrm flipV="1">
            <a:off x="2133600" y="5027012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758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FB589A-492A-4FBC-8CB5-F2BB87FBC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40"/>
            <a:ext cx="9753600" cy="685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03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3A8AE4-90A8-4818-9DFD-46D6F32A4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65178"/>
            <a:ext cx="7839075" cy="6096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7AC1C44-4474-400E-87A0-7EA877FD4CA3}"/>
              </a:ext>
            </a:extLst>
          </p:cNvPr>
          <p:cNvSpPr/>
          <p:nvPr/>
        </p:nvSpPr>
        <p:spPr>
          <a:xfrm>
            <a:off x="214993" y="4038600"/>
            <a:ext cx="1309007" cy="2514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63B69D-2F50-4835-91AF-259ED9DDAE4B}"/>
              </a:ext>
            </a:extLst>
          </p:cNvPr>
          <p:cNvSpPr txBox="1"/>
          <p:nvPr/>
        </p:nvSpPr>
        <p:spPr>
          <a:xfrm>
            <a:off x="1748628" y="4572000"/>
            <a:ext cx="464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게임이 실패 했기 때문에 </a:t>
            </a:r>
            <a:r>
              <a:rPr lang="en-US" altLang="ko-KR" sz="1400" b="1" dirty="0"/>
              <a:t>Q</a:t>
            </a:r>
            <a:r>
              <a:rPr lang="ko-KR" altLang="en-US" sz="1400" b="1" dirty="0"/>
              <a:t>에는 </a:t>
            </a:r>
            <a:r>
              <a:rPr lang="en-US" altLang="ko-KR" sz="1400" b="1" dirty="0"/>
              <a:t>0</a:t>
            </a:r>
            <a:r>
              <a:rPr lang="ko-KR" altLang="en-US" sz="1400" b="1" dirty="0"/>
              <a:t>이 </a:t>
            </a:r>
            <a:r>
              <a:rPr lang="ko-KR" altLang="en-US" sz="1400" b="1" dirty="0" err="1"/>
              <a:t>저장되</a:t>
            </a:r>
            <a:r>
              <a:rPr lang="ko-KR" altLang="en-US" sz="1400" b="1" dirty="0"/>
              <a:t> 있음</a:t>
            </a:r>
          </a:p>
        </p:txBody>
      </p:sp>
    </p:spTree>
    <p:extLst>
      <p:ext uri="{BB962C8B-B14F-4D97-AF65-F5344CB8AC3E}">
        <p14:creationId xmlns:p14="http://schemas.microsoft.com/office/powerpoint/2010/main" val="5344883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4B22A6-BE24-45E6-9242-A1B7C5BC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0"/>
            <a:ext cx="58007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807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7559ED-FAE6-4B0A-B73C-E07CF8626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93" b="-2671"/>
          <a:stretch/>
        </p:blipFill>
        <p:spPr>
          <a:xfrm>
            <a:off x="0" y="35511"/>
            <a:ext cx="7772400" cy="67236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FFD644-A29F-4239-B46A-3DB3E9124E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79" t="18433" r="17695" b="12864"/>
          <a:stretch/>
        </p:blipFill>
        <p:spPr>
          <a:xfrm>
            <a:off x="5943600" y="2514600"/>
            <a:ext cx="5105401" cy="31242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003EF16-FF25-457C-AB67-3A8D43DEC059}"/>
              </a:ext>
            </a:extLst>
          </p:cNvPr>
          <p:cNvSpPr/>
          <p:nvPr/>
        </p:nvSpPr>
        <p:spPr>
          <a:xfrm>
            <a:off x="8229600" y="4648200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7329397-9E3E-4211-8BB6-1440C1B9029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19200" y="5181600"/>
            <a:ext cx="7010400" cy="907196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789359-ACF0-490F-9935-312CD16232FD}"/>
              </a:ext>
            </a:extLst>
          </p:cNvPr>
          <p:cNvSpPr txBox="1"/>
          <p:nvPr/>
        </p:nvSpPr>
        <p:spPr>
          <a:xfrm>
            <a:off x="-76200" y="6542312"/>
            <a:ext cx="1647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아래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오른쪽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위</a:t>
            </a:r>
            <a:endParaRPr lang="en-US" altLang="ko-KR" sz="1200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7090906-8304-4658-84A6-15A911E1C90E}"/>
              </a:ext>
            </a:extLst>
          </p:cNvPr>
          <p:cNvCxnSpPr/>
          <p:nvPr/>
        </p:nvCxnSpPr>
        <p:spPr>
          <a:xfrm flipV="1">
            <a:off x="228600" y="6342287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C2FD6B1-E706-4C34-98E8-103BAB27228F}"/>
              </a:ext>
            </a:extLst>
          </p:cNvPr>
          <p:cNvCxnSpPr/>
          <p:nvPr/>
        </p:nvCxnSpPr>
        <p:spPr>
          <a:xfrm flipV="1">
            <a:off x="533400" y="6340099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FF10F3E-76B3-436C-B619-BAF5E8D6924D}"/>
              </a:ext>
            </a:extLst>
          </p:cNvPr>
          <p:cNvCxnSpPr/>
          <p:nvPr/>
        </p:nvCxnSpPr>
        <p:spPr>
          <a:xfrm flipV="1">
            <a:off x="838200" y="6344075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B195AE1-6F1C-43B6-A3A7-9E044DF81724}"/>
              </a:ext>
            </a:extLst>
          </p:cNvPr>
          <p:cNvCxnSpPr/>
          <p:nvPr/>
        </p:nvCxnSpPr>
        <p:spPr>
          <a:xfrm flipV="1">
            <a:off x="1219200" y="6340099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271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C99637-2020-4707-BE47-126457F4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97" y="733425"/>
            <a:ext cx="73628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295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16FECD-348C-4098-816E-473A2EC0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756285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65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37BA59-37BD-47E1-B72F-539AF342A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13"/>
          <a:stretch/>
        </p:blipFill>
        <p:spPr>
          <a:xfrm>
            <a:off x="22194" y="0"/>
            <a:ext cx="851791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0A7E35-D40C-4190-B5CD-5502AAA1EF0E}"/>
              </a:ext>
            </a:extLst>
          </p:cNvPr>
          <p:cNvSpPr txBox="1"/>
          <p:nvPr/>
        </p:nvSpPr>
        <p:spPr>
          <a:xfrm>
            <a:off x="-76200" y="6515158"/>
            <a:ext cx="1647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아래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오른쪽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위</a:t>
            </a:r>
            <a:endParaRPr lang="en-US" altLang="ko-KR" sz="1200" b="1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EB4002A-10DD-45D9-A885-0F9A573EAD63}"/>
              </a:ext>
            </a:extLst>
          </p:cNvPr>
          <p:cNvCxnSpPr/>
          <p:nvPr/>
        </p:nvCxnSpPr>
        <p:spPr>
          <a:xfrm flipV="1">
            <a:off x="228600" y="6315133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387D0C4-9173-41B5-9E34-03EEB95468DF}"/>
              </a:ext>
            </a:extLst>
          </p:cNvPr>
          <p:cNvCxnSpPr/>
          <p:nvPr/>
        </p:nvCxnSpPr>
        <p:spPr>
          <a:xfrm flipV="1">
            <a:off x="533400" y="6312945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8F6FC42-13C8-4EAB-BE5E-D172172882BC}"/>
              </a:ext>
            </a:extLst>
          </p:cNvPr>
          <p:cNvCxnSpPr/>
          <p:nvPr/>
        </p:nvCxnSpPr>
        <p:spPr>
          <a:xfrm flipV="1">
            <a:off x="838200" y="6316921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7A59BD3-D07C-49CD-B12C-A167484F698E}"/>
              </a:ext>
            </a:extLst>
          </p:cNvPr>
          <p:cNvCxnSpPr/>
          <p:nvPr/>
        </p:nvCxnSpPr>
        <p:spPr>
          <a:xfrm flipV="1">
            <a:off x="1219200" y="6312945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9427645A-FD2F-4388-A3E3-BC7BF2DD4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740" y="2017170"/>
            <a:ext cx="7210425" cy="429577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2909625-A750-4786-BF07-BB586FA9F4A8}"/>
              </a:ext>
            </a:extLst>
          </p:cNvPr>
          <p:cNvSpPr/>
          <p:nvPr/>
        </p:nvSpPr>
        <p:spPr>
          <a:xfrm>
            <a:off x="6553200" y="5051349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0D1C85D-5A1E-42A3-9993-C264FBD188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71600" y="5584748"/>
            <a:ext cx="5181600" cy="119503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736F05DA-8DB9-4D6A-8DBA-6F64C8362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651" y="2209800"/>
            <a:ext cx="1661061" cy="9630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87C6686-5C14-4B26-B972-87AD35BEA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713" y="2209800"/>
            <a:ext cx="1661062" cy="9453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CB85D7-9FA8-4D65-A6FF-8EEBEB67C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774" y="2193218"/>
            <a:ext cx="1691574" cy="9807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72E47F-C0AD-4EF2-9192-723A42D38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774" y="3141307"/>
            <a:ext cx="1691574" cy="98075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806F8A8-F37A-44BD-B049-108221E7D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774" y="4122059"/>
            <a:ext cx="1691574" cy="999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110B5FC-FEA6-4D2F-9CC4-A8127F4F2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712" y="4140765"/>
            <a:ext cx="1691574" cy="98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378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B9CC39-2242-4594-BE16-BF4D21E3C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38200"/>
            <a:ext cx="70294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7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2.1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 학습 원리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239048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08EFBC-1596-4D05-9AC0-7FAC8F1DF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50" y="914400"/>
            <a:ext cx="6981825" cy="5686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DC9384-BC5E-42FE-BAD1-175D923706D6}"/>
              </a:ext>
            </a:extLst>
          </p:cNvPr>
          <p:cNvSpPr txBox="1"/>
          <p:nvPr/>
        </p:nvSpPr>
        <p:spPr>
          <a:xfrm>
            <a:off x="304800" y="6581001"/>
            <a:ext cx="1647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아래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오른쪽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위</a:t>
            </a:r>
            <a:endParaRPr lang="en-US" altLang="ko-KR" sz="1200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B61FE8-A465-4A6B-9683-2D221D99E301}"/>
              </a:ext>
            </a:extLst>
          </p:cNvPr>
          <p:cNvCxnSpPr/>
          <p:nvPr/>
        </p:nvCxnSpPr>
        <p:spPr>
          <a:xfrm flipV="1">
            <a:off x="609600" y="6380976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E96B659-715B-4F9B-A7E2-5D4957060C37}"/>
              </a:ext>
            </a:extLst>
          </p:cNvPr>
          <p:cNvCxnSpPr/>
          <p:nvPr/>
        </p:nvCxnSpPr>
        <p:spPr>
          <a:xfrm flipV="1">
            <a:off x="914400" y="6378788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ED7F763-BD3B-406F-B682-A6DBAD5C939E}"/>
              </a:ext>
            </a:extLst>
          </p:cNvPr>
          <p:cNvCxnSpPr/>
          <p:nvPr/>
        </p:nvCxnSpPr>
        <p:spPr>
          <a:xfrm flipV="1">
            <a:off x="1219200" y="6382764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B519AF7-D3E4-429E-837A-2C11D5641054}"/>
              </a:ext>
            </a:extLst>
          </p:cNvPr>
          <p:cNvCxnSpPr/>
          <p:nvPr/>
        </p:nvCxnSpPr>
        <p:spPr>
          <a:xfrm flipV="1">
            <a:off x="1600200" y="6378788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591" y="1863314"/>
            <a:ext cx="7210425" cy="429577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46E9C94-6097-43EF-9420-AA1D636E3CA0}"/>
              </a:ext>
            </a:extLst>
          </p:cNvPr>
          <p:cNvSpPr/>
          <p:nvPr/>
        </p:nvSpPr>
        <p:spPr>
          <a:xfrm>
            <a:off x="6818051" y="4897493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502" y="2055944"/>
            <a:ext cx="1661061" cy="9630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564" y="2055944"/>
            <a:ext cx="1661062" cy="9453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625" y="2039362"/>
            <a:ext cx="1691574" cy="98075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625" y="2987451"/>
            <a:ext cx="1691574" cy="9807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625" y="3968203"/>
            <a:ext cx="1691574" cy="99945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563" y="3986909"/>
            <a:ext cx="1691574" cy="9807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E4932F6-80A3-4EE3-AD7B-C73574646A3C}"/>
              </a:ext>
            </a:extLst>
          </p:cNvPr>
          <p:cNvSpPr txBox="1"/>
          <p:nvPr/>
        </p:nvSpPr>
        <p:spPr>
          <a:xfrm>
            <a:off x="5858329" y="35985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6380778" y="4219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D2C5F8-400A-47B7-B447-AA10E4D270F8}"/>
              </a:ext>
            </a:extLst>
          </p:cNvPr>
          <p:cNvSpPr txBox="1"/>
          <p:nvPr/>
        </p:nvSpPr>
        <p:spPr>
          <a:xfrm>
            <a:off x="7528252" y="45712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2B15D6-0BD9-4129-8934-2A49293D46D9}"/>
              </a:ext>
            </a:extLst>
          </p:cNvPr>
          <p:cNvSpPr txBox="1"/>
          <p:nvPr/>
        </p:nvSpPr>
        <p:spPr>
          <a:xfrm>
            <a:off x="5815510" y="25967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5847496" y="3006663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ACF146AE-6FBE-4DD4-B749-0D67B2E143BE}"/>
              </a:ext>
            </a:extLst>
          </p:cNvPr>
          <p:cNvSpPr/>
          <p:nvPr/>
        </p:nvSpPr>
        <p:spPr>
          <a:xfrm>
            <a:off x="5839518" y="4011201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6975647" y="4292619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01784A4-CE3A-4C9D-A020-9ADD4E7CCCC3}"/>
              </a:ext>
            </a:extLst>
          </p:cNvPr>
          <p:cNvSpPr/>
          <p:nvPr/>
        </p:nvSpPr>
        <p:spPr>
          <a:xfrm>
            <a:off x="7528252" y="5042804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53315A7-215D-474F-B123-12CC041DCD2D}"/>
              </a:ext>
            </a:extLst>
          </p:cNvPr>
          <p:cNvSpPr/>
          <p:nvPr/>
        </p:nvSpPr>
        <p:spPr>
          <a:xfrm>
            <a:off x="8750328" y="5246227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793E6BEE-A697-440E-9BD7-95E48DB04C8D}"/>
              </a:ext>
            </a:extLst>
          </p:cNvPr>
          <p:cNvSpPr/>
          <p:nvPr/>
        </p:nvSpPr>
        <p:spPr>
          <a:xfrm>
            <a:off x="10321549" y="5246227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4088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BC3A86-0E6C-48A6-AC9F-564B392A1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4343400" cy="42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947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36C1C-079C-4813-B9B9-48A7828B3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46682"/>
            <a:ext cx="9799450" cy="62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786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6BC5C9-AECD-494E-9D4D-7B9E34529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59999"/>
            <a:ext cx="1514475" cy="6143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19A995-EEAB-4157-A1F7-7F6A8796B4E8}"/>
              </a:ext>
            </a:extLst>
          </p:cNvPr>
          <p:cNvSpPr txBox="1"/>
          <p:nvPr/>
        </p:nvSpPr>
        <p:spPr>
          <a:xfrm>
            <a:off x="3429000" y="22098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학습이 끝났으므로 한번에 길을 잘 </a:t>
            </a:r>
            <a:r>
              <a:rPr lang="ko-KR" altLang="en-US" b="1" dirty="0" err="1"/>
              <a:t>찾아감</a:t>
            </a:r>
            <a:endParaRPr lang="en-US" altLang="ko-KR" b="1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F991F6DA-0412-4346-A039-1565C4733ECA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990600" y="1981200"/>
            <a:ext cx="2438400" cy="413266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1289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66800" y="5361991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5. Exploration and Discounted Reward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816070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5.1 Exploration and Discounted Reward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44286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</a:t>
            </a:r>
            <a:endParaRPr lang="ko-KR" altLang="en-US" dirty="0"/>
          </a:p>
        </p:txBody>
      </p:sp>
      <p:sp>
        <p:nvSpPr>
          <p:cNvPr id="38" name="내용 개체 틀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최대값이 저장된 방향으로 이동하기 때문에 </a:t>
            </a:r>
            <a:r>
              <a:rPr lang="en-US" altLang="ko-KR" dirty="0"/>
              <a:t>1</a:t>
            </a:r>
            <a:r>
              <a:rPr lang="ko-KR" altLang="en-US" dirty="0"/>
              <a:t>이 저장되면 해당 방향으로만 이동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임의로 </a:t>
            </a:r>
            <a:r>
              <a:rPr lang="en-US" altLang="ko-KR" dirty="0"/>
              <a:t>1</a:t>
            </a:r>
            <a:r>
              <a:rPr lang="ko-KR" altLang="en-US" dirty="0"/>
              <a:t>이 저장된 방향이 아닌 다른 방향으로 이동도 하도록 설정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81200"/>
            <a:ext cx="7210425" cy="4295775"/>
          </a:xfrm>
          <a:prstGeom prst="rect">
            <a:avLst/>
          </a:prstGeom>
        </p:spPr>
      </p:pic>
      <p:sp>
        <p:nvSpPr>
          <p:cNvPr id="21" name="사각형: 둥근 모서리 22">
            <a:extLst>
              <a:ext uri="{FF2B5EF4-FFF2-40B4-BE49-F238E27FC236}">
                <a16:creationId xmlns:a16="http://schemas.microsoft.com/office/drawing/2014/main" id="{E46E9C94-6097-43EF-9420-AA1D636E3CA0}"/>
              </a:ext>
            </a:extLst>
          </p:cNvPr>
          <p:cNvSpPr/>
          <p:nvPr/>
        </p:nvSpPr>
        <p:spPr>
          <a:xfrm>
            <a:off x="2352860" y="5015379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11" y="2173830"/>
            <a:ext cx="1661061" cy="9630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373" y="2173830"/>
            <a:ext cx="1661062" cy="94537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434" y="2157248"/>
            <a:ext cx="1691574" cy="9807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434" y="3105337"/>
            <a:ext cx="1691574" cy="98075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434" y="4086089"/>
            <a:ext cx="1691574" cy="99945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372" y="4104795"/>
            <a:ext cx="1691574" cy="9807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E4932F6-80A3-4EE3-AD7B-C73574646A3C}"/>
              </a:ext>
            </a:extLst>
          </p:cNvPr>
          <p:cNvSpPr txBox="1"/>
          <p:nvPr/>
        </p:nvSpPr>
        <p:spPr>
          <a:xfrm>
            <a:off x="1393138" y="37164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1915587" y="43376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D2C5F8-400A-47B7-B447-AA10E4D270F8}"/>
              </a:ext>
            </a:extLst>
          </p:cNvPr>
          <p:cNvSpPr txBox="1"/>
          <p:nvPr/>
        </p:nvSpPr>
        <p:spPr>
          <a:xfrm>
            <a:off x="3063061" y="468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2B15D6-0BD9-4129-8934-2A49293D46D9}"/>
              </a:ext>
            </a:extLst>
          </p:cNvPr>
          <p:cNvSpPr txBox="1"/>
          <p:nvPr/>
        </p:nvSpPr>
        <p:spPr>
          <a:xfrm>
            <a:off x="1350319" y="2714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1382305" y="3124549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5">
            <a:extLst>
              <a:ext uri="{FF2B5EF4-FFF2-40B4-BE49-F238E27FC236}">
                <a16:creationId xmlns:a16="http://schemas.microsoft.com/office/drawing/2014/main" id="{ACF146AE-6FBE-4DD4-B749-0D67B2E143BE}"/>
              </a:ext>
            </a:extLst>
          </p:cNvPr>
          <p:cNvSpPr/>
          <p:nvPr/>
        </p:nvSpPr>
        <p:spPr>
          <a:xfrm>
            <a:off x="1374327" y="4129087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2510456" y="4410505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7">
            <a:extLst>
              <a:ext uri="{FF2B5EF4-FFF2-40B4-BE49-F238E27FC236}">
                <a16:creationId xmlns:a16="http://schemas.microsoft.com/office/drawing/2014/main" id="{D01784A4-CE3A-4C9D-A020-9ADD4E7CCCC3}"/>
              </a:ext>
            </a:extLst>
          </p:cNvPr>
          <p:cNvSpPr/>
          <p:nvPr/>
        </p:nvSpPr>
        <p:spPr>
          <a:xfrm>
            <a:off x="3063061" y="5160690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8">
            <a:extLst>
              <a:ext uri="{FF2B5EF4-FFF2-40B4-BE49-F238E27FC236}">
                <a16:creationId xmlns:a16="http://schemas.microsoft.com/office/drawing/2014/main" id="{253315A7-215D-474F-B123-12CC041DCD2D}"/>
              </a:ext>
            </a:extLst>
          </p:cNvPr>
          <p:cNvSpPr/>
          <p:nvPr/>
        </p:nvSpPr>
        <p:spPr>
          <a:xfrm>
            <a:off x="4285137" y="5364113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9">
            <a:extLst>
              <a:ext uri="{FF2B5EF4-FFF2-40B4-BE49-F238E27FC236}">
                <a16:creationId xmlns:a16="http://schemas.microsoft.com/office/drawing/2014/main" id="{793E6BEE-A697-440E-9BD7-95E48DB04C8D}"/>
              </a:ext>
            </a:extLst>
          </p:cNvPr>
          <p:cNvSpPr/>
          <p:nvPr/>
        </p:nvSpPr>
        <p:spPr>
          <a:xfrm>
            <a:off x="5856358" y="5364113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685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</a:t>
            </a:r>
            <a:endParaRPr lang="ko-KR" altLang="en-US" dirty="0"/>
          </a:p>
        </p:txBody>
      </p:sp>
      <p:sp>
        <p:nvSpPr>
          <p:cNvPr id="38" name="내용 개체 틀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처음에는 </a:t>
            </a:r>
            <a:r>
              <a:rPr lang="ko-KR" altLang="en-US" dirty="0" err="1"/>
              <a:t>랜덤하게</a:t>
            </a:r>
            <a:r>
              <a:rPr lang="ko-KR" altLang="en-US" dirty="0"/>
              <a:t> 액션을 선택하고 횟수가 거듭되면 </a:t>
            </a:r>
            <a:r>
              <a:rPr lang="ko-KR" altLang="en-US" dirty="0" err="1"/>
              <a:t>랜덤하게</a:t>
            </a:r>
            <a:r>
              <a:rPr lang="ko-KR" altLang="en-US" dirty="0"/>
              <a:t> </a:t>
            </a:r>
            <a:r>
              <a:rPr lang="ko-KR" altLang="en-US" dirty="0" err="1"/>
              <a:t>선택하는것을</a:t>
            </a:r>
            <a:r>
              <a:rPr lang="ko-KR" altLang="en-US" dirty="0"/>
              <a:t> 줄이고 </a:t>
            </a:r>
            <a:r>
              <a:rPr lang="en-US" altLang="ko-KR" dirty="0"/>
              <a:t>Q</a:t>
            </a:r>
            <a:r>
              <a:rPr lang="ko-KR" altLang="en-US" dirty="0"/>
              <a:t>테이블에서 </a:t>
            </a:r>
            <a:r>
              <a:rPr lang="en-US" altLang="ko-KR" dirty="0"/>
              <a:t>action </a:t>
            </a:r>
            <a:r>
              <a:rPr lang="ko-KR" altLang="en-US" dirty="0"/>
              <a:t>선택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67012"/>
            <a:ext cx="1004667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623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</a:t>
            </a:r>
            <a:endParaRPr lang="ko-KR" altLang="en-US" dirty="0"/>
          </a:p>
        </p:txBody>
      </p:sp>
      <p:sp>
        <p:nvSpPr>
          <p:cNvPr id="38" name="내용 개체 틀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값을 저장 </a:t>
            </a:r>
            <a:r>
              <a:rPr lang="ko-KR" altLang="en-US" dirty="0" err="1"/>
              <a:t>할때</a:t>
            </a:r>
            <a:r>
              <a:rPr lang="ko-KR" altLang="en-US" dirty="0"/>
              <a:t> 다음 </a:t>
            </a:r>
            <a:r>
              <a:rPr lang="en-US" altLang="ko-KR" dirty="0"/>
              <a:t>position </a:t>
            </a:r>
            <a:r>
              <a:rPr lang="ko-KR" altLang="en-US" dirty="0"/>
              <a:t>에 저장된 값 </a:t>
            </a:r>
            <a:r>
              <a:rPr lang="en-US" altLang="ko-KR" dirty="0"/>
              <a:t>*0.99 </a:t>
            </a:r>
            <a:r>
              <a:rPr lang="ko-KR" altLang="en-US" dirty="0"/>
              <a:t>를 저장해서 경로가 길어 질 수록 작은 값이 저장되도록 설정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첫번째</a:t>
            </a:r>
            <a:r>
              <a:rPr lang="ko-KR" altLang="en-US" dirty="0"/>
              <a:t> 셀에서 아래로 </a:t>
            </a:r>
            <a:r>
              <a:rPr lang="ko-KR" altLang="en-US" dirty="0" err="1"/>
              <a:t>갈때가</a:t>
            </a:r>
            <a:r>
              <a:rPr lang="ko-KR" altLang="en-US" dirty="0"/>
              <a:t> 경로가 더 짧아서 더 </a:t>
            </a:r>
            <a:r>
              <a:rPr lang="ko-KR" altLang="en-US" dirty="0" err="1"/>
              <a:t>큰값이</a:t>
            </a:r>
            <a:r>
              <a:rPr lang="ko-KR" altLang="en-US" dirty="0"/>
              <a:t> </a:t>
            </a:r>
            <a:r>
              <a:rPr lang="ko-KR" altLang="en-US" dirty="0" err="1"/>
              <a:t>저장되</a:t>
            </a:r>
            <a:r>
              <a:rPr lang="ko-KR" altLang="en-US" dirty="0"/>
              <a:t> 있음</a:t>
            </a:r>
            <a:endParaRPr lang="en-US" altLang="ko-KR" dirty="0"/>
          </a:p>
          <a:p>
            <a:r>
              <a:rPr lang="en-US" altLang="ko-KR" dirty="0"/>
              <a:t>Q</a:t>
            </a:r>
            <a:r>
              <a:rPr lang="ko-KR" altLang="en-US" dirty="0"/>
              <a:t>테이블에서 최대 값이 저장된 방향으로 이동함으로 아래로 이동함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67" y="1500353"/>
            <a:ext cx="4516232" cy="26906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17" y="1601170"/>
            <a:ext cx="1040402" cy="6032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631" y="1617084"/>
            <a:ext cx="1040402" cy="5921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033" y="1612002"/>
            <a:ext cx="1059514" cy="6142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119" y="2215073"/>
            <a:ext cx="1059514" cy="6142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033" y="2806428"/>
            <a:ext cx="1059513" cy="6260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631" y="2818144"/>
            <a:ext cx="1059514" cy="61429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631" y="3440502"/>
            <a:ext cx="1059514" cy="61429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2032382" y="3592146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1620711" y="3126665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903176" y="3029629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543471" y="2517102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543471" y="1865827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48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17474" y="2204381"/>
            <a:ext cx="185702" cy="260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22333" y="2829365"/>
            <a:ext cx="185702" cy="260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1583631" y="2965376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1779944" y="3430005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2504078" y="3624412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989" y="1620052"/>
            <a:ext cx="4516232" cy="269064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339" y="1720869"/>
            <a:ext cx="1040402" cy="60321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853" y="1736783"/>
            <a:ext cx="1040402" cy="59213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255" y="1731701"/>
            <a:ext cx="1059514" cy="61429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341" y="2334772"/>
            <a:ext cx="1059514" cy="61429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255" y="2926127"/>
            <a:ext cx="1059513" cy="626008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853" y="2937843"/>
            <a:ext cx="1059514" cy="614292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741" y="3550764"/>
            <a:ext cx="1059514" cy="61429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6609796" y="3198906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381668" y="3091451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724485" y="2637151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658186" y="2024627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073011" y="3671523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6843190" y="1830711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0.922 *0.99</a:t>
            </a:r>
          </a:p>
          <a:p>
            <a:r>
              <a:rPr lang="en-US" altLang="ko-KR" sz="800" b="1" dirty="0"/>
              <a:t>=0.912</a:t>
            </a:r>
            <a:endParaRPr lang="ko-KR" altLang="en-US" sz="8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5759417" y="1840093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0.912*0.99</a:t>
            </a:r>
          </a:p>
          <a:p>
            <a:r>
              <a:rPr lang="en-US" altLang="ko-KR" sz="800" b="1" dirty="0"/>
              <a:t>=0.90</a:t>
            </a:r>
            <a:endParaRPr lang="ko-KR" altLang="en-US" sz="800" b="1" dirty="0"/>
          </a:p>
        </p:txBody>
      </p:sp>
      <p:sp>
        <p:nvSpPr>
          <p:cNvPr id="78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6381196" y="1939398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7476840" y="1956269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861982" y="2345993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929859" y="2908787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왼쪽 화살표 81"/>
          <p:cNvSpPr/>
          <p:nvPr/>
        </p:nvSpPr>
        <p:spPr>
          <a:xfrm>
            <a:off x="7156527" y="3131527"/>
            <a:ext cx="340354" cy="1411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6822764" y="3546960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7543886" y="3774834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266050" y="1614255"/>
            <a:ext cx="1104667" cy="5643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5309054" y="1674073"/>
            <a:ext cx="1104667" cy="5643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1370718" y="2105550"/>
            <a:ext cx="2128828" cy="239025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4876800" y="2105550"/>
            <a:ext cx="509539" cy="239025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8766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546562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5.2 Exploration and Discounted Reward   </a:t>
            </a:r>
          </a:p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   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미로 찾기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12941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3375" y="1075241"/>
            <a:ext cx="897318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805" dirty="0" err="1">
                <a:latin typeface="+mn-ea"/>
                <a:cs typeface="휴먼옛체"/>
              </a:rPr>
              <a:t>에이전</a:t>
            </a:r>
            <a:r>
              <a:rPr sz="4000" spc="-800" dirty="0" err="1">
                <a:latin typeface="+mn-ea"/>
                <a:cs typeface="휴먼옛체"/>
              </a:rPr>
              <a:t>트</a:t>
            </a:r>
            <a:r>
              <a:rPr sz="4000" spc="-580" dirty="0">
                <a:latin typeface="+mn-ea"/>
                <a:cs typeface="휴먼옛체"/>
              </a:rPr>
              <a:t> </a:t>
            </a:r>
            <a:r>
              <a:rPr lang="en-US" altLang="ko-KR" sz="4000" spc="-580" dirty="0">
                <a:latin typeface="+mn-ea"/>
                <a:cs typeface="휴먼옛체"/>
              </a:rPr>
              <a:t> -&gt;</a:t>
            </a:r>
            <a:r>
              <a:rPr sz="4000" spc="5" dirty="0">
                <a:latin typeface="+mn-ea"/>
                <a:cs typeface="Times New Roman"/>
              </a:rPr>
              <a:t> </a:t>
            </a:r>
            <a:r>
              <a:rPr sz="4000" spc="-725" dirty="0">
                <a:latin typeface="+mn-ea"/>
                <a:cs typeface="휴먼옛체"/>
              </a:rPr>
              <a:t>상태</a:t>
            </a:r>
            <a:r>
              <a:rPr sz="4000" spc="-720" dirty="0">
                <a:latin typeface="+mn-ea"/>
                <a:cs typeface="휴먼옛체"/>
              </a:rPr>
              <a:t>를</a:t>
            </a:r>
            <a:r>
              <a:rPr sz="4000" spc="-570" dirty="0">
                <a:latin typeface="+mn-ea"/>
                <a:cs typeface="휴먼옛체"/>
              </a:rPr>
              <a:t> </a:t>
            </a:r>
            <a:r>
              <a:rPr sz="4000" spc="-645" dirty="0">
                <a:latin typeface="+mn-ea"/>
                <a:cs typeface="휴먼옛체"/>
              </a:rPr>
              <a:t>관찰</a:t>
            </a:r>
            <a:r>
              <a:rPr sz="4000" spc="20" dirty="0">
                <a:latin typeface="+mn-ea"/>
                <a:cs typeface="Arial"/>
              </a:rPr>
              <a:t>,</a:t>
            </a:r>
            <a:r>
              <a:rPr sz="4000" spc="-105" dirty="0">
                <a:latin typeface="+mn-ea"/>
                <a:cs typeface="Arial"/>
              </a:rPr>
              <a:t> </a:t>
            </a:r>
            <a:r>
              <a:rPr sz="4000" spc="-844" dirty="0">
                <a:latin typeface="+mn-ea"/>
                <a:cs typeface="휴먼옛체"/>
              </a:rPr>
              <a:t>행동</a:t>
            </a:r>
            <a:r>
              <a:rPr sz="4000" spc="-840" dirty="0">
                <a:latin typeface="+mn-ea"/>
                <a:cs typeface="휴먼옛체"/>
              </a:rPr>
              <a:t>을</a:t>
            </a:r>
            <a:r>
              <a:rPr sz="4000" spc="-570" dirty="0">
                <a:latin typeface="+mn-ea"/>
                <a:cs typeface="휴먼옛체"/>
              </a:rPr>
              <a:t> </a:t>
            </a:r>
            <a:r>
              <a:rPr sz="4000" spc="-880" dirty="0">
                <a:latin typeface="+mn-ea"/>
                <a:cs typeface="휴먼옛체"/>
              </a:rPr>
              <a:t>선</a:t>
            </a:r>
            <a:r>
              <a:rPr sz="4000" spc="-885" dirty="0">
                <a:latin typeface="+mn-ea"/>
                <a:cs typeface="휴먼옛체"/>
              </a:rPr>
              <a:t>택</a:t>
            </a:r>
            <a:r>
              <a:rPr sz="4000" spc="20" dirty="0">
                <a:latin typeface="+mn-ea"/>
                <a:cs typeface="Arial"/>
              </a:rPr>
              <a:t>,</a:t>
            </a:r>
            <a:r>
              <a:rPr sz="4000" spc="-105" dirty="0">
                <a:latin typeface="+mn-ea"/>
                <a:cs typeface="Arial"/>
              </a:rPr>
              <a:t> </a:t>
            </a:r>
            <a:r>
              <a:rPr sz="4000" spc="-800" dirty="0">
                <a:latin typeface="+mn-ea"/>
                <a:cs typeface="휴먼옛체"/>
              </a:rPr>
              <a:t>목표지향</a:t>
            </a:r>
            <a:endParaRPr sz="4000" dirty="0">
              <a:latin typeface="+mn-ea"/>
              <a:cs typeface="휴먼옛체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94759" y="2567878"/>
            <a:ext cx="4588832" cy="1972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06929" y="5618784"/>
            <a:ext cx="7693659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an</a:t>
            </a:r>
            <a:r>
              <a:rPr sz="2000" spc="-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u</a:t>
            </a:r>
            <a:r>
              <a:rPr sz="2000" spc="360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sz="2000" spc="-40" dirty="0">
                <a:solidFill>
                  <a:srgbClr val="212121"/>
                </a:solidFill>
                <a:latin typeface="Arial"/>
                <a:cs typeface="Arial"/>
              </a:rPr>
              <a:t>o</a:t>
            </a:r>
            <a:r>
              <a:rPr sz="2000" spc="-135" dirty="0">
                <a:solidFill>
                  <a:srgbClr val="212121"/>
                </a:solidFill>
                <a:latin typeface="Arial"/>
                <a:cs typeface="Arial"/>
              </a:rPr>
              <a:t>mous,</a:t>
            </a:r>
            <a:r>
              <a:rPr sz="2000" spc="-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212121"/>
                </a:solidFill>
                <a:latin typeface="Arial"/>
                <a:cs typeface="Arial"/>
              </a:rPr>
              <a:t>goa</a:t>
            </a:r>
            <a:r>
              <a:rPr sz="2000" spc="-5" dirty="0">
                <a:solidFill>
                  <a:srgbClr val="212121"/>
                </a:solidFill>
                <a:latin typeface="Arial"/>
                <a:cs typeface="Arial"/>
              </a:rPr>
              <a:t>l</a:t>
            </a:r>
            <a:r>
              <a:rPr sz="2000" spc="270" dirty="0">
                <a:solidFill>
                  <a:srgbClr val="212121"/>
                </a:solidFill>
                <a:latin typeface="Arial"/>
                <a:cs typeface="Arial"/>
              </a:rPr>
              <a:t>-</a:t>
            </a:r>
            <a:r>
              <a:rPr sz="2000" spc="-95" dirty="0">
                <a:solidFill>
                  <a:srgbClr val="212121"/>
                </a:solidFill>
                <a:latin typeface="Arial"/>
                <a:cs typeface="Arial"/>
              </a:rPr>
              <a:t>di</a:t>
            </a:r>
            <a:r>
              <a:rPr sz="2000" spc="180" dirty="0">
                <a:solidFill>
                  <a:srgbClr val="212121"/>
                </a:solidFill>
                <a:latin typeface="Arial"/>
                <a:cs typeface="Arial"/>
              </a:rPr>
              <a:t>r</a:t>
            </a:r>
            <a:r>
              <a:rPr sz="2000" spc="-100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2000" spc="-150" dirty="0">
                <a:solidFill>
                  <a:srgbClr val="212121"/>
                </a:solidFill>
                <a:latin typeface="Arial"/>
                <a:cs typeface="Arial"/>
              </a:rPr>
              <a:t>c</a:t>
            </a:r>
            <a:r>
              <a:rPr sz="2000" spc="385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-135" dirty="0">
                <a:solidFill>
                  <a:srgbClr val="212121"/>
                </a:solidFill>
                <a:latin typeface="Arial"/>
                <a:cs typeface="Arial"/>
              </a:rPr>
              <a:t>ed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25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2000" spc="-210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000" spc="250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200" dirty="0">
                <a:solidFill>
                  <a:srgbClr val="212121"/>
                </a:solidFill>
                <a:latin typeface="Arial"/>
                <a:cs typeface="Arial"/>
              </a:rPr>
              <a:t>i</a:t>
            </a:r>
            <a:r>
              <a:rPr sz="2000" spc="409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90" dirty="0">
                <a:solidFill>
                  <a:srgbClr val="212121"/>
                </a:solidFill>
                <a:latin typeface="Arial"/>
                <a:cs typeface="Arial"/>
              </a:rPr>
              <a:t>y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212121"/>
                </a:solidFill>
                <a:latin typeface="Arial"/>
                <a:cs typeface="Arial"/>
              </a:rPr>
              <a:t>whi</a:t>
            </a:r>
            <a:r>
              <a:rPr sz="2000" spc="-130" dirty="0">
                <a:solidFill>
                  <a:srgbClr val="212121"/>
                </a:solidFill>
                <a:latin typeface="Arial"/>
                <a:cs typeface="Arial"/>
              </a:rPr>
              <a:t>ch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obser</a:t>
            </a:r>
            <a:r>
              <a:rPr sz="2000" spc="-65" dirty="0">
                <a:solidFill>
                  <a:srgbClr val="212121"/>
                </a:solidFill>
                <a:latin typeface="Arial"/>
                <a:cs typeface="Arial"/>
              </a:rPr>
              <a:t>v</a:t>
            </a:r>
            <a:r>
              <a:rPr sz="2000" spc="-95" dirty="0">
                <a:solidFill>
                  <a:srgbClr val="212121"/>
                </a:solidFill>
                <a:latin typeface="Arial"/>
                <a:cs typeface="Arial"/>
              </a:rPr>
              <a:t>es</a:t>
            </a:r>
            <a:r>
              <a:rPr sz="2000" spc="-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90" dirty="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sz="2000" spc="-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c</a:t>
            </a:r>
            <a:r>
              <a:rPr sz="2000" spc="385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-100" dirty="0">
                <a:solidFill>
                  <a:srgbClr val="212121"/>
                </a:solidFill>
                <a:latin typeface="Arial"/>
                <a:cs typeface="Arial"/>
              </a:rPr>
              <a:t>s</a:t>
            </a:r>
            <a:r>
              <a:rPr sz="2000" spc="-6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212121"/>
                </a:solidFill>
                <a:latin typeface="Arial"/>
                <a:cs typeface="Arial"/>
              </a:rPr>
              <a:t>upon</a:t>
            </a: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 an</a:t>
            </a:r>
            <a:r>
              <a:rPr sz="2000" spc="-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25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2000" spc="-160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000" spc="114" dirty="0">
                <a:solidFill>
                  <a:srgbClr val="212121"/>
                </a:solidFill>
                <a:latin typeface="Arial"/>
                <a:cs typeface="Arial"/>
              </a:rPr>
              <a:t>vi</a:t>
            </a:r>
            <a:r>
              <a:rPr sz="2000" spc="15" dirty="0">
                <a:solidFill>
                  <a:srgbClr val="212121"/>
                </a:solidFill>
                <a:latin typeface="Arial"/>
                <a:cs typeface="Arial"/>
              </a:rPr>
              <a:t>r</a:t>
            </a:r>
            <a:r>
              <a:rPr sz="2000" spc="-165" dirty="0">
                <a:solidFill>
                  <a:srgbClr val="212121"/>
                </a:solidFill>
                <a:latin typeface="Arial"/>
                <a:cs typeface="Arial"/>
              </a:rPr>
              <a:t>onme</a:t>
            </a:r>
            <a:r>
              <a:rPr sz="2000" spc="-225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000" spc="465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-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275" dirty="0">
                <a:solidFill>
                  <a:srgbClr val="212121"/>
                </a:solidFill>
                <a:latin typeface="Arial"/>
                <a:cs typeface="Arial"/>
              </a:rPr>
              <a:t>-</a:t>
            </a:r>
            <a:r>
              <a:rPr sz="2000" spc="-7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380" dirty="0">
                <a:solidFill>
                  <a:srgbClr val="212121"/>
                </a:solidFill>
                <a:latin typeface="휴먼옛체"/>
                <a:cs typeface="휴먼옛체"/>
              </a:rPr>
              <a:t>위키피디아</a:t>
            </a:r>
            <a:endParaRPr sz="20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553200" y="1524000"/>
            <a:ext cx="464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처음에는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테이블이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으로 초기화 되어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8187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553201" y="3758281"/>
            <a:ext cx="487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랜덤하게 이동하다 다음 위치가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로 이동하는 칸의 방향에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A5573FB-8A05-44EB-8191-D6C1027D66E3}"/>
              </a:ext>
            </a:extLst>
          </p:cNvPr>
          <p:cNvCxnSpPr>
            <a:stCxn id="4" idx="1"/>
            <a:endCxn id="26" idx="3"/>
          </p:cNvCxnSpPr>
          <p:nvPr/>
        </p:nvCxnSpPr>
        <p:spPr>
          <a:xfrm rot="10800000">
            <a:off x="4545339" y="3949743"/>
            <a:ext cx="2007862" cy="131705"/>
          </a:xfrm>
          <a:prstGeom prst="bentConnector3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26702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374245" y="2342208"/>
            <a:ext cx="2862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position=4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=5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Q[4,1]=dis*np.amax(Q[5,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 0.99</a:t>
            </a:r>
          </a:p>
          <a:p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A5573FB-8A05-44EB-8191-D6C1027D66E3}"/>
              </a:ext>
            </a:extLst>
          </p:cNvPr>
          <p:cNvCxnSpPr>
            <a:cxnSpLocks/>
            <a:stCxn id="4" idx="1"/>
            <a:endCxn id="24" idx="3"/>
          </p:cNvCxnSpPr>
          <p:nvPr/>
        </p:nvCxnSpPr>
        <p:spPr>
          <a:xfrm rot="10800000" flipV="1">
            <a:off x="3703783" y="3219370"/>
            <a:ext cx="2670463" cy="295867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EE3E80-D7C8-49E5-9CBB-560E6299BC24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7111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374245" y="2342208"/>
            <a:ext cx="2862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position=1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=4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Q[1,2]=dis*np.amax(Q[4,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=0.99*0.99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 0.9801</a:t>
            </a:r>
          </a:p>
          <a:p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A5573FB-8A05-44EB-8191-D6C1027D66E3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rot="10800000">
            <a:off x="3268449" y="2443347"/>
            <a:ext cx="3105796" cy="776024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EE3E80-D7C8-49E5-9CBB-560E6299BC24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712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374245" y="2342208"/>
            <a:ext cx="2862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position=0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Q[0,1]=dis*np.amax(Q[4,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=0.99*0.9801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 0.970299</a:t>
            </a:r>
          </a:p>
          <a:p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A5573FB-8A05-44EB-8191-D6C1027D66E3}"/>
              </a:ext>
            </a:extLst>
          </p:cNvPr>
          <p:cNvCxnSpPr>
            <a:cxnSpLocks/>
            <a:stCxn id="4" idx="1"/>
            <a:endCxn id="8" idx="0"/>
          </p:cNvCxnSpPr>
          <p:nvPr/>
        </p:nvCxnSpPr>
        <p:spPr>
          <a:xfrm rot="10800000">
            <a:off x="1838789" y="1845451"/>
            <a:ext cx="4535457" cy="1373921"/>
          </a:xfrm>
          <a:prstGeom prst="bentConnector4">
            <a:avLst>
              <a:gd name="adj1" fmla="val 11517"/>
              <a:gd name="adj2" fmla="val 153613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EE3E80-D7C8-49E5-9CBB-560E6299BC24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8245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67BBA4E-8206-4851-AB5C-AF4F6700F771}"/>
              </a:ext>
            </a:extLst>
          </p:cNvPr>
          <p:cNvSpPr txBox="1"/>
          <p:nvPr/>
        </p:nvSpPr>
        <p:spPr>
          <a:xfrm>
            <a:off x="7121694" y="5566803"/>
            <a:ext cx="487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랜덤하게 이동하다 다음 위치가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로 이동하는 칸의 방향에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대입</a:t>
            </a: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27FA1B29-383A-496D-B4D7-5BF49591A20A}"/>
              </a:ext>
            </a:extLst>
          </p:cNvPr>
          <p:cNvCxnSpPr>
            <a:cxnSpLocks/>
            <a:stCxn id="50" idx="1"/>
            <a:endCxn id="36" idx="3"/>
          </p:cNvCxnSpPr>
          <p:nvPr/>
        </p:nvCxnSpPr>
        <p:spPr>
          <a:xfrm rot="10800000">
            <a:off x="3528988" y="5063845"/>
            <a:ext cx="3592706" cy="826125"/>
          </a:xfrm>
          <a:prstGeom prst="bentConnector3">
            <a:avLst>
              <a:gd name="adj1" fmla="val 28919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0300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5AE00E5-7E4E-4F43-B745-BAD0DCFE5762}"/>
              </a:ext>
            </a:extLst>
          </p:cNvPr>
          <p:cNvSpPr txBox="1"/>
          <p:nvPr/>
        </p:nvSpPr>
        <p:spPr>
          <a:xfrm>
            <a:off x="5929746" y="4217962"/>
            <a:ext cx="28627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position=6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=7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Q[6,1]=dis*np.amax(Q[7,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 0.99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C681FE3-E7A6-4D72-AE70-A64C287A50D9}"/>
              </a:ext>
            </a:extLst>
          </p:cNvPr>
          <p:cNvCxnSpPr>
            <a:cxnSpLocks/>
            <a:stCxn id="47" idx="1"/>
            <a:endCxn id="52" idx="2"/>
          </p:cNvCxnSpPr>
          <p:nvPr/>
        </p:nvCxnSpPr>
        <p:spPr>
          <a:xfrm rot="10800000" flipV="1">
            <a:off x="1828800" y="4956626"/>
            <a:ext cx="4100946" cy="215444"/>
          </a:xfrm>
          <a:prstGeom prst="bentConnector4">
            <a:avLst>
              <a:gd name="adj1" fmla="val 9289"/>
              <a:gd name="adj2" fmla="val 448963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DD2A2A2-4FE4-4530-88D2-83FC8E77C71C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7ACDA4-B004-4C36-A68F-477A0FD7836C}"/>
              </a:ext>
            </a:extLst>
          </p:cNvPr>
          <p:cNvSpPr txBox="1"/>
          <p:nvPr/>
        </p:nvSpPr>
        <p:spPr>
          <a:xfrm>
            <a:off x="1537694" y="4741183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2965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5AE00E5-7E4E-4F43-B745-BAD0DCFE5762}"/>
              </a:ext>
            </a:extLst>
          </p:cNvPr>
          <p:cNvSpPr txBox="1"/>
          <p:nvPr/>
        </p:nvSpPr>
        <p:spPr>
          <a:xfrm>
            <a:off x="6263060" y="3633187"/>
            <a:ext cx="28627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position=3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=6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Q[3,2]=dis*np.amax(Q[7,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=0.99*0.99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 =0.9801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C681FE3-E7A6-4D72-AE70-A64C287A50D9}"/>
              </a:ext>
            </a:extLst>
          </p:cNvPr>
          <p:cNvCxnSpPr>
            <a:cxnSpLocks/>
            <a:stCxn id="47" idx="1"/>
            <a:endCxn id="50" idx="2"/>
          </p:cNvCxnSpPr>
          <p:nvPr/>
        </p:nvCxnSpPr>
        <p:spPr>
          <a:xfrm rot="10800000">
            <a:off x="1420676" y="4129057"/>
            <a:ext cx="4842385" cy="242794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DD2A2A2-4FE4-4530-88D2-83FC8E77C71C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7ACDA4-B004-4C36-A68F-477A0FD7836C}"/>
              </a:ext>
            </a:extLst>
          </p:cNvPr>
          <p:cNvSpPr txBox="1"/>
          <p:nvPr/>
        </p:nvSpPr>
        <p:spPr>
          <a:xfrm>
            <a:off x="1537694" y="4741183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984203-B4FE-45C6-80C9-2103FA2060FE}"/>
              </a:ext>
            </a:extLst>
          </p:cNvPr>
          <p:cNvSpPr txBox="1"/>
          <p:nvPr/>
        </p:nvSpPr>
        <p:spPr>
          <a:xfrm>
            <a:off x="1012550" y="366739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3553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141809" y="333835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900" b="1" dirty="0">
                <a:solidFill>
                  <a:srgbClr val="C00000"/>
                </a:solidFill>
              </a:rPr>
              <a:t>=0.970299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5AE00E5-7E4E-4F43-B745-BAD0DCFE5762}"/>
              </a:ext>
            </a:extLst>
          </p:cNvPr>
          <p:cNvSpPr txBox="1"/>
          <p:nvPr/>
        </p:nvSpPr>
        <p:spPr>
          <a:xfrm>
            <a:off x="6263060" y="3633187"/>
            <a:ext cx="28627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position=4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=3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Q[4,3]=dis*np.amax(Q[7,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=0.99*0.9801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 =0.970299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C681FE3-E7A6-4D72-AE70-A64C287A50D9}"/>
              </a:ext>
            </a:extLst>
          </p:cNvPr>
          <p:cNvCxnSpPr>
            <a:cxnSpLocks/>
            <a:stCxn id="47" idx="1"/>
            <a:endCxn id="23" idx="2"/>
          </p:cNvCxnSpPr>
          <p:nvPr/>
        </p:nvCxnSpPr>
        <p:spPr>
          <a:xfrm rot="10800000">
            <a:off x="2524286" y="3707691"/>
            <a:ext cx="3738774" cy="664161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DD2A2A2-4FE4-4530-88D2-83FC8E77C71C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A7ACDA4-B004-4C36-A68F-477A0FD7836C}"/>
              </a:ext>
            </a:extLst>
          </p:cNvPr>
          <p:cNvSpPr txBox="1"/>
          <p:nvPr/>
        </p:nvSpPr>
        <p:spPr>
          <a:xfrm>
            <a:off x="1537694" y="4741183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984203-B4FE-45C6-80C9-2103FA2060FE}"/>
              </a:ext>
            </a:extLst>
          </p:cNvPr>
          <p:cNvSpPr txBox="1"/>
          <p:nvPr/>
        </p:nvSpPr>
        <p:spPr>
          <a:xfrm>
            <a:off x="1012550" y="366739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1522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141809" y="333835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900" b="1" dirty="0">
                <a:solidFill>
                  <a:srgbClr val="C00000"/>
                </a:solidFill>
              </a:rPr>
              <a:t>=0.970299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A7ACDA4-B004-4C36-A68F-477A0FD7836C}"/>
              </a:ext>
            </a:extLst>
          </p:cNvPr>
          <p:cNvSpPr txBox="1"/>
          <p:nvPr/>
        </p:nvSpPr>
        <p:spPr>
          <a:xfrm>
            <a:off x="1537694" y="4741183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984203-B4FE-45C6-80C9-2103FA2060FE}"/>
              </a:ext>
            </a:extLst>
          </p:cNvPr>
          <p:cNvSpPr txBox="1"/>
          <p:nvPr/>
        </p:nvSpPr>
        <p:spPr>
          <a:xfrm>
            <a:off x="1012550" y="366739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AF155C-4E65-4299-A923-86EE83CDA69D}"/>
              </a:ext>
            </a:extLst>
          </p:cNvPr>
          <p:cNvSpPr txBox="1"/>
          <p:nvPr/>
        </p:nvSpPr>
        <p:spPr>
          <a:xfrm>
            <a:off x="6288057" y="1254537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최대 값이 저장된 방향으로 이동하면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>
                <a:solidFill>
                  <a:srgbClr val="C00000"/>
                </a:solidFill>
              </a:rPr>
              <a:t>최단 거리 경로로 이동 가능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A02792C-78EC-4A9A-A9DD-212A0BB48646}"/>
              </a:ext>
            </a:extLst>
          </p:cNvPr>
          <p:cNvSpPr/>
          <p:nvPr/>
        </p:nvSpPr>
        <p:spPr>
          <a:xfrm>
            <a:off x="1828799" y="2198132"/>
            <a:ext cx="472554" cy="24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FB566854-1801-4DC7-A2A2-5C319B66CACC}"/>
              </a:ext>
            </a:extLst>
          </p:cNvPr>
          <p:cNvSpPr/>
          <p:nvPr/>
        </p:nvSpPr>
        <p:spPr>
          <a:xfrm>
            <a:off x="2829858" y="2653938"/>
            <a:ext cx="209598" cy="3573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0A515DC-0831-473E-8F9E-4E1ADCE1813C}"/>
              </a:ext>
            </a:extLst>
          </p:cNvPr>
          <p:cNvSpPr/>
          <p:nvPr/>
        </p:nvSpPr>
        <p:spPr>
          <a:xfrm>
            <a:off x="3358055" y="3753222"/>
            <a:ext cx="730081" cy="242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88D645B0-35D4-46A6-AA9B-DF06D3F62B22}"/>
              </a:ext>
            </a:extLst>
          </p:cNvPr>
          <p:cNvSpPr/>
          <p:nvPr/>
        </p:nvSpPr>
        <p:spPr>
          <a:xfrm>
            <a:off x="4358757" y="4093532"/>
            <a:ext cx="301685" cy="314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8F7BF701-2822-45E6-883E-F2EA4001422B}"/>
              </a:ext>
            </a:extLst>
          </p:cNvPr>
          <p:cNvSpPr/>
          <p:nvPr/>
        </p:nvSpPr>
        <p:spPr>
          <a:xfrm>
            <a:off x="5522908" y="1456698"/>
            <a:ext cx="730081" cy="242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왼쪽 43">
            <a:extLst>
              <a:ext uri="{FF2B5EF4-FFF2-40B4-BE49-F238E27FC236}">
                <a16:creationId xmlns:a16="http://schemas.microsoft.com/office/drawing/2014/main" id="{47E8EC2B-4679-459A-BD09-9A70DB4BBD69}"/>
              </a:ext>
            </a:extLst>
          </p:cNvPr>
          <p:cNvSpPr/>
          <p:nvPr/>
        </p:nvSpPr>
        <p:spPr>
          <a:xfrm>
            <a:off x="1825433" y="3634888"/>
            <a:ext cx="366555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왼쪽 55">
            <a:extLst>
              <a:ext uri="{FF2B5EF4-FFF2-40B4-BE49-F238E27FC236}">
                <a16:creationId xmlns:a16="http://schemas.microsoft.com/office/drawing/2014/main" id="{2165A73C-CE5B-410F-8782-08E925F958DD}"/>
              </a:ext>
            </a:extLst>
          </p:cNvPr>
          <p:cNvSpPr/>
          <p:nvPr/>
        </p:nvSpPr>
        <p:spPr>
          <a:xfrm rot="16200000">
            <a:off x="1516297" y="4187070"/>
            <a:ext cx="366555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왼쪽 56">
            <a:extLst>
              <a:ext uri="{FF2B5EF4-FFF2-40B4-BE49-F238E27FC236}">
                <a16:creationId xmlns:a16="http://schemas.microsoft.com/office/drawing/2014/main" id="{AC5FBE37-7861-4678-996F-542EAC9582BC}"/>
              </a:ext>
            </a:extLst>
          </p:cNvPr>
          <p:cNvSpPr/>
          <p:nvPr/>
        </p:nvSpPr>
        <p:spPr>
          <a:xfrm rot="10800000">
            <a:off x="1964852" y="4986680"/>
            <a:ext cx="366555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왼쪽 57">
            <a:extLst>
              <a:ext uri="{FF2B5EF4-FFF2-40B4-BE49-F238E27FC236}">
                <a16:creationId xmlns:a16="http://schemas.microsoft.com/office/drawing/2014/main" id="{1EAB4321-87C2-4ADB-AA6E-A27318B1913E}"/>
              </a:ext>
            </a:extLst>
          </p:cNvPr>
          <p:cNvSpPr/>
          <p:nvPr/>
        </p:nvSpPr>
        <p:spPr>
          <a:xfrm rot="10800000">
            <a:off x="5652495" y="2373143"/>
            <a:ext cx="612873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3FD439-4BEC-48E4-B3E4-F7E7232AAA45}"/>
              </a:ext>
            </a:extLst>
          </p:cNvPr>
          <p:cNvSpPr txBox="1"/>
          <p:nvPr/>
        </p:nvSpPr>
        <p:spPr>
          <a:xfrm>
            <a:off x="6390409" y="2330772"/>
            <a:ext cx="442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최단 거리가 아닌 경우에는 적은 값이 저장</a:t>
            </a:r>
          </a:p>
        </p:txBody>
      </p:sp>
      <p:sp>
        <p:nvSpPr>
          <p:cNvPr id="60" name="화살표: 왼쪽 59">
            <a:extLst>
              <a:ext uri="{FF2B5EF4-FFF2-40B4-BE49-F238E27FC236}">
                <a16:creationId xmlns:a16="http://schemas.microsoft.com/office/drawing/2014/main" id="{2A1EE82D-F07A-461C-AE38-81FDB863D96A}"/>
              </a:ext>
            </a:extLst>
          </p:cNvPr>
          <p:cNvSpPr/>
          <p:nvPr/>
        </p:nvSpPr>
        <p:spPr>
          <a:xfrm rot="10800000">
            <a:off x="3499753" y="4914476"/>
            <a:ext cx="366555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58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6169" y="1035617"/>
            <a:ext cx="643001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725" dirty="0" err="1">
                <a:latin typeface="+mj-ea"/>
                <a:ea typeface="+mj-ea"/>
                <a:cs typeface="휴먼옛체"/>
              </a:rPr>
              <a:t>환</a:t>
            </a:r>
            <a:r>
              <a:rPr sz="4000" spc="-720" dirty="0" err="1">
                <a:latin typeface="+mj-ea"/>
                <a:ea typeface="+mj-ea"/>
                <a:cs typeface="휴먼옛체"/>
              </a:rPr>
              <a:t>경</a:t>
            </a:r>
            <a:r>
              <a:rPr sz="4000" spc="-600" dirty="0">
                <a:latin typeface="+mj-ea"/>
                <a:ea typeface="+mj-ea"/>
                <a:cs typeface="휴먼옛체"/>
              </a:rPr>
              <a:t> </a:t>
            </a:r>
            <a:r>
              <a:rPr lang="en-US" altLang="ko-KR" sz="4000" spc="-600" dirty="0">
                <a:latin typeface="+mj-ea"/>
                <a:ea typeface="+mj-ea"/>
                <a:cs typeface="휴먼옛체"/>
              </a:rPr>
              <a:t>-&gt;</a:t>
            </a:r>
            <a:r>
              <a:rPr sz="4000" spc="5" dirty="0">
                <a:latin typeface="+mj-ea"/>
                <a:ea typeface="+mj-ea"/>
                <a:cs typeface="Times New Roman"/>
              </a:rPr>
              <a:t> </a:t>
            </a:r>
            <a:r>
              <a:rPr sz="4000" spc="-800" dirty="0">
                <a:latin typeface="+mj-ea"/>
                <a:ea typeface="+mj-ea"/>
                <a:cs typeface="휴먼옛체"/>
              </a:rPr>
              <a:t>에이</a:t>
            </a:r>
            <a:r>
              <a:rPr sz="4000" spc="-819" dirty="0">
                <a:latin typeface="+mj-ea"/>
                <a:ea typeface="+mj-ea"/>
                <a:cs typeface="휴먼옛체"/>
              </a:rPr>
              <a:t>전</a:t>
            </a:r>
            <a:r>
              <a:rPr sz="4000" spc="-840" dirty="0">
                <a:latin typeface="+mj-ea"/>
                <a:ea typeface="+mj-ea"/>
                <a:cs typeface="휴먼옛체"/>
              </a:rPr>
              <a:t>트를</a:t>
            </a:r>
            <a:r>
              <a:rPr sz="4000" spc="-565" dirty="0">
                <a:latin typeface="+mj-ea"/>
                <a:ea typeface="+mj-ea"/>
                <a:cs typeface="휴먼옛체"/>
              </a:rPr>
              <a:t> </a:t>
            </a:r>
            <a:r>
              <a:rPr sz="4000" spc="-645" dirty="0">
                <a:latin typeface="+mj-ea"/>
                <a:ea typeface="+mj-ea"/>
                <a:cs typeface="휴먼옛체"/>
              </a:rPr>
              <a:t>제외</a:t>
            </a:r>
            <a:r>
              <a:rPr sz="4000" spc="-640" dirty="0">
                <a:latin typeface="+mj-ea"/>
                <a:ea typeface="+mj-ea"/>
                <a:cs typeface="휴먼옛체"/>
              </a:rPr>
              <a:t>한</a:t>
            </a:r>
            <a:r>
              <a:rPr sz="4000" spc="-570" dirty="0">
                <a:latin typeface="+mj-ea"/>
                <a:ea typeface="+mj-ea"/>
                <a:cs typeface="휴먼옛체"/>
              </a:rPr>
              <a:t> </a:t>
            </a:r>
            <a:r>
              <a:rPr sz="4000" spc="-800" dirty="0">
                <a:latin typeface="+mj-ea"/>
                <a:ea typeface="+mj-ea"/>
                <a:cs typeface="휴먼옛체"/>
              </a:rPr>
              <a:t>나머지</a:t>
            </a:r>
            <a:endParaRPr sz="4000" dirty="0">
              <a:latin typeface="+mj-ea"/>
              <a:ea typeface="+mj-ea"/>
              <a:cs typeface="휴먼옛체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16354" y="6073546"/>
            <a:ext cx="82880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34" dirty="0">
                <a:solidFill>
                  <a:srgbClr val="212121"/>
                </a:solidFill>
                <a:latin typeface="+mn-ea"/>
                <a:cs typeface="휴먼옛체"/>
              </a:rPr>
              <a:t>판단하는</a:t>
            </a:r>
            <a:r>
              <a:rPr sz="2400" spc="-38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59" dirty="0">
                <a:solidFill>
                  <a:srgbClr val="212121"/>
                </a:solidFill>
                <a:latin typeface="+mn-ea"/>
                <a:cs typeface="휴먼옛체"/>
              </a:rPr>
              <a:t>아이라는</a:t>
            </a:r>
            <a:r>
              <a:rPr sz="2400" spc="-37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80" dirty="0">
                <a:solidFill>
                  <a:srgbClr val="212121"/>
                </a:solidFill>
                <a:latin typeface="+mn-ea"/>
                <a:cs typeface="휴먼옛체"/>
              </a:rPr>
              <a:t>주체를</a:t>
            </a:r>
            <a:r>
              <a:rPr sz="2400" spc="-35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34" dirty="0">
                <a:solidFill>
                  <a:srgbClr val="212121"/>
                </a:solidFill>
                <a:latin typeface="+mn-ea"/>
                <a:cs typeface="휴먼옛체"/>
              </a:rPr>
              <a:t>빼고</a:t>
            </a:r>
            <a:r>
              <a:rPr sz="2400" spc="-365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40" dirty="0">
                <a:solidFill>
                  <a:srgbClr val="212121"/>
                </a:solidFill>
                <a:latin typeface="+mn-ea"/>
                <a:cs typeface="휴먼옛체"/>
              </a:rPr>
              <a:t>길</a:t>
            </a:r>
            <a:r>
              <a:rPr sz="2400" spc="-434" dirty="0">
                <a:solidFill>
                  <a:srgbClr val="212121"/>
                </a:solidFill>
                <a:latin typeface="+mn-ea"/>
                <a:cs typeface="휴먼옛체"/>
              </a:rPr>
              <a:t>과</a:t>
            </a:r>
            <a:r>
              <a:rPr sz="2400" spc="-36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09" dirty="0">
                <a:solidFill>
                  <a:srgbClr val="212121"/>
                </a:solidFill>
                <a:latin typeface="+mn-ea"/>
                <a:cs typeface="휴먼옛체"/>
              </a:rPr>
              <a:t>자전거와</a:t>
            </a:r>
            <a:r>
              <a:rPr sz="2400" spc="-36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59" dirty="0">
                <a:solidFill>
                  <a:srgbClr val="212121"/>
                </a:solidFill>
                <a:latin typeface="+mn-ea"/>
                <a:cs typeface="휴먼옛체"/>
              </a:rPr>
              <a:t>아이의</a:t>
            </a:r>
            <a:r>
              <a:rPr sz="2400" spc="-375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555" dirty="0">
                <a:solidFill>
                  <a:srgbClr val="212121"/>
                </a:solidFill>
                <a:latin typeface="+mn-ea"/>
                <a:cs typeface="휴먼옛체"/>
              </a:rPr>
              <a:t>몸</a:t>
            </a:r>
            <a:r>
              <a:rPr sz="2400" spc="-37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390" dirty="0">
                <a:solidFill>
                  <a:srgbClr val="212121"/>
                </a:solidFill>
                <a:latin typeface="+mn-ea"/>
                <a:cs typeface="휴먼옛체"/>
              </a:rPr>
              <a:t>또</a:t>
            </a:r>
            <a:r>
              <a:rPr sz="2400" spc="-385" dirty="0">
                <a:solidFill>
                  <a:srgbClr val="212121"/>
                </a:solidFill>
                <a:latin typeface="+mn-ea"/>
                <a:cs typeface="휴먼옛체"/>
              </a:rPr>
              <a:t>한</a:t>
            </a:r>
            <a:r>
              <a:rPr sz="2400" spc="-345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59" dirty="0">
                <a:solidFill>
                  <a:srgbClr val="212121"/>
                </a:solidFill>
                <a:latin typeface="+mn-ea"/>
                <a:cs typeface="휴먼옛체"/>
              </a:rPr>
              <a:t>환경이</a:t>
            </a:r>
            <a:r>
              <a:rPr sz="2400" spc="-365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09" dirty="0">
                <a:solidFill>
                  <a:srgbClr val="212121"/>
                </a:solidFill>
                <a:latin typeface="+mn-ea"/>
                <a:cs typeface="휴먼옛체"/>
              </a:rPr>
              <a:t>된다</a:t>
            </a:r>
            <a:endParaRPr sz="2400" dirty="0">
              <a:latin typeface="+mn-ea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06723" y="2261635"/>
            <a:ext cx="5152813" cy="3208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850BC5-3753-4247-B606-0A3071609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8675"/>
            <a:ext cx="84963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402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2F6918-4823-4495-B495-CECF8D13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82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11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6CA241-0A06-4400-9B9A-B964A0B1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38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803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95F1AF-202A-46D7-A248-BFDA14FA2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6800"/>
            <a:ext cx="40767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102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BA8BD7-186B-4990-A789-5C6D3800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5874"/>
            <a:ext cx="75914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807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F03586-BA18-4CA0-817F-67329AD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0"/>
            <a:ext cx="75533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392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898D31-6FEC-4908-9CF4-C60711D3C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64865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519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5A2D4C-4895-41F1-BBC7-D038D119E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" y="-86351"/>
            <a:ext cx="7721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565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564F22-99C6-4632-A92C-6CF56BBCF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40957"/>
            <a:ext cx="6564977" cy="3478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894CA-C288-4DE1-AA2D-04DC8F1D4955}"/>
              </a:ext>
            </a:extLst>
          </p:cNvPr>
          <p:cNvSpPr txBox="1"/>
          <p:nvPr/>
        </p:nvSpPr>
        <p:spPr>
          <a:xfrm>
            <a:off x="6611867" y="1478175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37070-978F-4E8B-8673-03E14274B24D}"/>
              </a:ext>
            </a:extLst>
          </p:cNvPr>
          <p:cNvSpPr txBox="1"/>
          <p:nvPr/>
        </p:nvSpPr>
        <p:spPr>
          <a:xfrm>
            <a:off x="6611867" y="1800024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A929E-4155-4E9C-9915-0504E2725BF6}"/>
              </a:ext>
            </a:extLst>
          </p:cNvPr>
          <p:cNvSpPr txBox="1"/>
          <p:nvPr/>
        </p:nvSpPr>
        <p:spPr>
          <a:xfrm>
            <a:off x="6616485" y="216935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82BB23-DD97-440E-97E3-768C08CF5F92}"/>
              </a:ext>
            </a:extLst>
          </p:cNvPr>
          <p:cNvSpPr txBox="1"/>
          <p:nvPr/>
        </p:nvSpPr>
        <p:spPr>
          <a:xfrm>
            <a:off x="6604940" y="2505314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8A7386-44FF-43E4-A983-000869F70105}"/>
              </a:ext>
            </a:extLst>
          </p:cNvPr>
          <p:cNvSpPr txBox="1"/>
          <p:nvPr/>
        </p:nvSpPr>
        <p:spPr>
          <a:xfrm>
            <a:off x="6604940" y="2839855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A30FC-E78C-48FD-A067-80B8A5A44E2A}"/>
              </a:ext>
            </a:extLst>
          </p:cNvPr>
          <p:cNvSpPr txBox="1"/>
          <p:nvPr/>
        </p:nvSpPr>
        <p:spPr>
          <a:xfrm>
            <a:off x="6557248" y="314102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172EE-9648-4E01-B62D-1354E403E40E}"/>
              </a:ext>
            </a:extLst>
          </p:cNvPr>
          <p:cNvSpPr txBox="1"/>
          <p:nvPr/>
        </p:nvSpPr>
        <p:spPr>
          <a:xfrm>
            <a:off x="6567995" y="344218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E58F20-F556-4D97-AEAA-0E62A597C20D}"/>
              </a:ext>
            </a:extLst>
          </p:cNvPr>
          <p:cNvSpPr txBox="1"/>
          <p:nvPr/>
        </p:nvSpPr>
        <p:spPr>
          <a:xfrm>
            <a:off x="6611867" y="379001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S7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7F985F-B592-4F06-B2AC-9460FE47A6B5}"/>
              </a:ext>
            </a:extLst>
          </p:cNvPr>
          <p:cNvSpPr txBox="1"/>
          <p:nvPr/>
        </p:nvSpPr>
        <p:spPr>
          <a:xfrm>
            <a:off x="1335958" y="4234962"/>
            <a:ext cx="514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            "right",            "down",         "left"</a:t>
            </a:r>
          </a:p>
        </p:txBody>
      </p:sp>
      <p:sp>
        <p:nvSpPr>
          <p:cNvPr id="13" name="사각형: 둥근 모서리 9">
            <a:extLst>
              <a:ext uri="{FF2B5EF4-FFF2-40B4-BE49-F238E27FC236}">
                <a16:creationId xmlns:a16="http://schemas.microsoft.com/office/drawing/2014/main" id="{3682CB94-B7EF-4105-B898-AE0C437A7A18}"/>
              </a:ext>
            </a:extLst>
          </p:cNvPr>
          <p:cNvSpPr/>
          <p:nvPr/>
        </p:nvSpPr>
        <p:spPr>
          <a:xfrm>
            <a:off x="2514600" y="1575705"/>
            <a:ext cx="1038052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9">
            <a:extLst>
              <a:ext uri="{FF2B5EF4-FFF2-40B4-BE49-F238E27FC236}">
                <a16:creationId xmlns:a16="http://schemas.microsoft.com/office/drawing/2014/main" id="{B2FB2FF5-5EE0-4050-98ED-3F7859A129E3}"/>
              </a:ext>
            </a:extLst>
          </p:cNvPr>
          <p:cNvSpPr/>
          <p:nvPr/>
        </p:nvSpPr>
        <p:spPr>
          <a:xfrm>
            <a:off x="2514600" y="1926735"/>
            <a:ext cx="1038052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9">
            <a:extLst>
              <a:ext uri="{FF2B5EF4-FFF2-40B4-BE49-F238E27FC236}">
                <a16:creationId xmlns:a16="http://schemas.microsoft.com/office/drawing/2014/main" id="{69C7FD08-ED08-40F7-9125-CB7DD3E5759B}"/>
              </a:ext>
            </a:extLst>
          </p:cNvPr>
          <p:cNvSpPr/>
          <p:nvPr/>
        </p:nvSpPr>
        <p:spPr>
          <a:xfrm>
            <a:off x="3810000" y="2207015"/>
            <a:ext cx="1038052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CE3604F-ED99-4083-AEEA-CF366ADCE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997" y="1397101"/>
            <a:ext cx="3143250" cy="2762250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07A5B0E3-3528-44A5-825E-A02721938B8E}"/>
              </a:ext>
            </a:extLst>
          </p:cNvPr>
          <p:cNvSpPr/>
          <p:nvPr/>
        </p:nvSpPr>
        <p:spPr>
          <a:xfrm>
            <a:off x="8839200" y="1800024"/>
            <a:ext cx="304800" cy="257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C2C6432-6B2F-455F-98EF-1652A9AF5D0E}"/>
              </a:ext>
            </a:extLst>
          </p:cNvPr>
          <p:cNvSpPr/>
          <p:nvPr/>
        </p:nvSpPr>
        <p:spPr>
          <a:xfrm>
            <a:off x="9670423" y="1760371"/>
            <a:ext cx="304800" cy="257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3607E0B2-234B-4581-A58A-698D1C61705F}"/>
              </a:ext>
            </a:extLst>
          </p:cNvPr>
          <p:cNvSpPr/>
          <p:nvPr/>
        </p:nvSpPr>
        <p:spPr>
          <a:xfrm>
            <a:off x="10210800" y="2111401"/>
            <a:ext cx="164177" cy="393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9">
            <a:extLst>
              <a:ext uri="{FF2B5EF4-FFF2-40B4-BE49-F238E27FC236}">
                <a16:creationId xmlns:a16="http://schemas.microsoft.com/office/drawing/2014/main" id="{F8DF06F5-86E7-4A0F-B899-70A0C26357D9}"/>
              </a:ext>
            </a:extLst>
          </p:cNvPr>
          <p:cNvSpPr/>
          <p:nvPr/>
        </p:nvSpPr>
        <p:spPr>
          <a:xfrm>
            <a:off x="3810000" y="3190116"/>
            <a:ext cx="1038052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89AFF7C6-0991-4395-B999-2FB7AB4CE3D4}"/>
              </a:ext>
            </a:extLst>
          </p:cNvPr>
          <p:cNvSpPr/>
          <p:nvPr/>
        </p:nvSpPr>
        <p:spPr>
          <a:xfrm>
            <a:off x="10210800" y="3012230"/>
            <a:ext cx="164177" cy="393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1759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EC816A6-5517-46EB-AE07-5414DF53F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38200"/>
            <a:ext cx="67056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45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5415" y="2830205"/>
            <a:ext cx="3015615" cy="63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960" dirty="0">
                <a:latin typeface="휴먼옛체"/>
                <a:cs typeface="휴먼옛체"/>
              </a:rPr>
              <a:t>무엇을</a:t>
            </a:r>
            <a:r>
              <a:rPr sz="4800" spc="-715" dirty="0">
                <a:latin typeface="휴먼옛체"/>
                <a:cs typeface="휴먼옛체"/>
              </a:rPr>
              <a:t> </a:t>
            </a:r>
            <a:r>
              <a:rPr sz="4800" spc="-775" dirty="0">
                <a:latin typeface="휴먼옛체"/>
                <a:cs typeface="휴먼옛체"/>
              </a:rPr>
              <a:t>관찰</a:t>
            </a:r>
            <a:r>
              <a:rPr sz="4800" spc="25" dirty="0">
                <a:latin typeface="Arial"/>
                <a:cs typeface="Arial"/>
              </a:rPr>
              <a:t>?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65170" y="4149455"/>
            <a:ext cx="593725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745" dirty="0">
                <a:latin typeface="휴먼옛체"/>
                <a:cs typeface="휴먼옛체"/>
              </a:rPr>
              <a:t>상</a:t>
            </a:r>
            <a:r>
              <a:rPr sz="4400" spc="-750" dirty="0">
                <a:latin typeface="휴먼옛체"/>
                <a:cs typeface="휴먼옛체"/>
              </a:rPr>
              <a:t>태</a:t>
            </a:r>
            <a:r>
              <a:rPr sz="4400" spc="25" dirty="0">
                <a:latin typeface="Arial"/>
                <a:cs typeface="Arial"/>
              </a:rPr>
              <a:t>(</a:t>
            </a:r>
            <a:r>
              <a:rPr sz="4400" spc="-409" dirty="0">
                <a:latin typeface="Arial"/>
                <a:cs typeface="Arial"/>
              </a:rPr>
              <a:t>s</a:t>
            </a:r>
            <a:r>
              <a:rPr sz="4400" spc="830" dirty="0">
                <a:latin typeface="Arial"/>
                <a:cs typeface="Arial"/>
              </a:rPr>
              <a:t>t</a:t>
            </a:r>
            <a:r>
              <a:rPr sz="4400" spc="-450" dirty="0">
                <a:latin typeface="Arial"/>
                <a:cs typeface="Arial"/>
              </a:rPr>
              <a:t>a</a:t>
            </a:r>
            <a:r>
              <a:rPr sz="4400" spc="840" dirty="0">
                <a:latin typeface="Arial"/>
                <a:cs typeface="Arial"/>
              </a:rPr>
              <a:t>t</a:t>
            </a:r>
            <a:r>
              <a:rPr sz="4400" spc="-240" dirty="0">
                <a:latin typeface="Arial"/>
                <a:cs typeface="Arial"/>
              </a:rPr>
              <a:t>e</a:t>
            </a:r>
            <a:r>
              <a:rPr sz="4400" spc="40" dirty="0">
                <a:latin typeface="Arial"/>
                <a:cs typeface="Arial"/>
              </a:rPr>
              <a:t>),</a:t>
            </a:r>
            <a:r>
              <a:rPr sz="4400" spc="-165" dirty="0">
                <a:latin typeface="Arial"/>
                <a:cs typeface="Arial"/>
              </a:rPr>
              <a:t> </a:t>
            </a:r>
            <a:r>
              <a:rPr sz="4400" spc="-800" dirty="0">
                <a:latin typeface="휴먼옛체"/>
                <a:cs typeface="휴먼옛체"/>
              </a:rPr>
              <a:t>보</a:t>
            </a:r>
            <a:r>
              <a:rPr sz="4400" spc="-795" dirty="0">
                <a:latin typeface="휴먼옛체"/>
                <a:cs typeface="휴먼옛체"/>
              </a:rPr>
              <a:t>상</a:t>
            </a:r>
            <a:r>
              <a:rPr sz="4400" spc="25" dirty="0">
                <a:latin typeface="Arial"/>
                <a:cs typeface="Arial"/>
              </a:rPr>
              <a:t>(</a:t>
            </a:r>
            <a:r>
              <a:rPr sz="4400" spc="400" dirty="0">
                <a:latin typeface="Arial"/>
                <a:cs typeface="Arial"/>
              </a:rPr>
              <a:t>r</a:t>
            </a:r>
            <a:r>
              <a:rPr sz="4400" spc="-200" dirty="0">
                <a:latin typeface="Arial"/>
                <a:cs typeface="Arial"/>
              </a:rPr>
              <a:t>e</a:t>
            </a:r>
            <a:r>
              <a:rPr sz="4400" spc="-350" dirty="0">
                <a:latin typeface="Arial"/>
                <a:cs typeface="Arial"/>
              </a:rPr>
              <a:t>w</a:t>
            </a:r>
            <a:r>
              <a:rPr sz="4400" spc="70" dirty="0">
                <a:latin typeface="Arial"/>
                <a:cs typeface="Arial"/>
              </a:rPr>
              <a:t>a</a:t>
            </a:r>
            <a:r>
              <a:rPr sz="4400" spc="350" dirty="0">
                <a:latin typeface="Arial"/>
                <a:cs typeface="Arial"/>
              </a:rPr>
              <a:t>r</a:t>
            </a:r>
            <a:r>
              <a:rPr sz="4400" spc="-160" dirty="0">
                <a:latin typeface="Arial"/>
                <a:cs typeface="Arial"/>
              </a:rPr>
              <a:t>d)</a:t>
            </a:r>
            <a:endParaRPr sz="4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14847D-00DD-49C6-B173-73832A123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14425"/>
            <a:ext cx="69627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8842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428CC1-CFE9-4CB8-970F-57A53F5E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7260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2743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8969FB-0CF1-4451-B10F-FB132F51D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762000"/>
            <a:ext cx="888682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359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EC445F-50DE-49D7-8D19-EBED835F6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14400"/>
            <a:ext cx="44386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5663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B8CDCC-EC75-463E-A43D-96A28ADFC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38200"/>
            <a:ext cx="73818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497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CE7931-AF16-4231-B9F6-2D82310B2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83656"/>
            <a:ext cx="71247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131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649E18-929E-4608-978A-44BBC4879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9424"/>
            <a:ext cx="5647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630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3DEAF9-FF9D-4687-8F79-5E8F60A43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20461"/>
            <a:ext cx="3733800" cy="293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706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CF91C4-53BB-472B-AAF2-AFB7FE7D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" y="88660"/>
            <a:ext cx="7373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925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EBF9E4-D805-47FC-93A7-066095B00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424"/>
            <a:ext cx="755332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46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298" y="1075241"/>
            <a:ext cx="714184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725" dirty="0">
                <a:latin typeface="휴먼옛체"/>
                <a:cs typeface="휴먼옛체"/>
              </a:rPr>
              <a:t>상태</a:t>
            </a:r>
            <a:r>
              <a:rPr sz="4000" spc="-50" dirty="0">
                <a:latin typeface="Arial"/>
                <a:cs typeface="Arial"/>
              </a:rPr>
              <a:t>(s)</a:t>
            </a:r>
            <a:r>
              <a:rPr sz="4000" spc="-80" dirty="0">
                <a:latin typeface="Arial"/>
                <a:cs typeface="Arial"/>
              </a:rPr>
              <a:t> </a:t>
            </a:r>
            <a:r>
              <a:rPr sz="4000" spc="-40" dirty="0">
                <a:latin typeface="Wingdings"/>
                <a:cs typeface="Wingdings"/>
              </a:rPr>
              <a:t></a:t>
            </a:r>
            <a:r>
              <a:rPr sz="4000" spc="-5" dirty="0">
                <a:latin typeface="Times New Roman"/>
                <a:cs typeface="Times New Roman"/>
              </a:rPr>
              <a:t> </a:t>
            </a:r>
            <a:r>
              <a:rPr sz="4000" spc="-760" dirty="0">
                <a:latin typeface="휴먼옛체"/>
                <a:cs typeface="휴먼옛체"/>
              </a:rPr>
              <a:t>현재</a:t>
            </a:r>
            <a:r>
              <a:rPr sz="4000" spc="-605" dirty="0">
                <a:latin typeface="휴먼옛체"/>
                <a:cs typeface="휴먼옛체"/>
              </a:rPr>
              <a:t> </a:t>
            </a:r>
            <a:r>
              <a:rPr sz="4000" spc="-720" dirty="0">
                <a:latin typeface="휴먼옛체"/>
                <a:cs typeface="휴먼옛체"/>
              </a:rPr>
              <a:t>상황을</a:t>
            </a:r>
            <a:r>
              <a:rPr sz="4000" spc="-585" dirty="0">
                <a:latin typeface="휴먼옛체"/>
                <a:cs typeface="휴먼옛체"/>
              </a:rPr>
              <a:t> </a:t>
            </a:r>
            <a:r>
              <a:rPr sz="4000" spc="-760" dirty="0">
                <a:latin typeface="휴먼옛체"/>
                <a:cs typeface="휴먼옛체"/>
              </a:rPr>
              <a:t>나타내는</a:t>
            </a:r>
            <a:r>
              <a:rPr sz="4000" spc="-590" dirty="0">
                <a:latin typeface="휴먼옛체"/>
                <a:cs typeface="휴먼옛체"/>
              </a:rPr>
              <a:t> </a:t>
            </a:r>
            <a:r>
              <a:rPr sz="4000" spc="-805" dirty="0">
                <a:latin typeface="휴먼옛체"/>
                <a:cs typeface="휴먼옛체"/>
              </a:rPr>
              <a:t>정보</a:t>
            </a:r>
            <a:endParaRPr sz="4000">
              <a:latin typeface="휴먼옛체"/>
              <a:cs typeface="휴먼옛체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6929" y="5621223"/>
            <a:ext cx="82994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80" dirty="0">
                <a:latin typeface="휴먼옛체"/>
                <a:cs typeface="휴먼옛체"/>
              </a:rPr>
              <a:t>에이</a:t>
            </a:r>
            <a:r>
              <a:rPr sz="2400" spc="-490" dirty="0">
                <a:latin typeface="휴먼옛체"/>
                <a:cs typeface="휴먼옛체"/>
              </a:rPr>
              <a:t>전</a:t>
            </a:r>
            <a:r>
              <a:rPr sz="2400" spc="-480" dirty="0">
                <a:latin typeface="휴먼옛체"/>
                <a:cs typeface="휴먼옛체"/>
              </a:rPr>
              <a:t>트가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탁구</a:t>
            </a:r>
            <a:r>
              <a:rPr sz="2400" spc="-480" dirty="0">
                <a:latin typeface="휴먼옛체"/>
                <a:cs typeface="휴먼옛체"/>
              </a:rPr>
              <a:t>를</a:t>
            </a:r>
            <a:r>
              <a:rPr sz="2400" spc="-360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치려면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탁구</a:t>
            </a:r>
            <a:r>
              <a:rPr sz="2400" spc="-480" dirty="0">
                <a:latin typeface="휴먼옛체"/>
                <a:cs typeface="휴먼옛체"/>
              </a:rPr>
              <a:t>공의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위치</a:t>
            </a:r>
            <a:r>
              <a:rPr sz="2400" spc="10" dirty="0">
                <a:latin typeface="Arial"/>
                <a:cs typeface="Arial"/>
              </a:rPr>
              <a:t>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05" dirty="0">
                <a:latin typeface="휴먼옛체"/>
                <a:cs typeface="휴먼옛체"/>
              </a:rPr>
              <a:t>속</a:t>
            </a:r>
            <a:r>
              <a:rPr sz="2400" spc="-509" dirty="0">
                <a:latin typeface="휴먼옛체"/>
                <a:cs typeface="휴먼옛체"/>
              </a:rPr>
              <a:t>도</a:t>
            </a:r>
            <a:r>
              <a:rPr sz="2400" spc="10" dirty="0">
                <a:latin typeface="Arial"/>
                <a:cs typeface="Arial"/>
              </a:rPr>
              <a:t>,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가속도와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같은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정보가</a:t>
            </a:r>
            <a:r>
              <a:rPr sz="2400" spc="-365" dirty="0">
                <a:latin typeface="휴먼옛체"/>
                <a:cs typeface="휴먼옛체"/>
              </a:rPr>
              <a:t> </a:t>
            </a:r>
            <a:r>
              <a:rPr sz="2400" spc="-509" dirty="0">
                <a:latin typeface="휴먼옛체"/>
                <a:cs typeface="휴먼옛체"/>
              </a:rPr>
              <a:t>필요</a:t>
            </a:r>
            <a:endParaRPr sz="24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8999" y="2196037"/>
            <a:ext cx="5307017" cy="2973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9B6E21-4911-420C-90F7-E515B49ED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400"/>
            <a:ext cx="576615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1743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AC321E-6818-489D-B260-FAA4B5327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2327"/>
            <a:ext cx="7047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0204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370C03-12C3-42F7-BA5F-87B53A1F0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40881"/>
            <a:ext cx="72866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4297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482902-EE22-4893-BC70-BCC7D278F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80486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992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98CD97-BD7B-4241-BC55-1383BFB43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14400"/>
            <a:ext cx="39528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5287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5.2 Exploration and Discounted Reward</a:t>
            </a:r>
          </a:p>
          <a:p>
            <a:pPr marL="9525"/>
            <a:r>
              <a: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    Frozen Lake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044171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03670"/>
            <a:ext cx="79248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238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7696200" cy="42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76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9" y="914400"/>
            <a:ext cx="805791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5071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6943271" cy="48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1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6170" y="1075241"/>
            <a:ext cx="842835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725" dirty="0">
                <a:latin typeface="휴먼옛체"/>
                <a:cs typeface="휴먼옛체"/>
              </a:rPr>
              <a:t>보상</a:t>
            </a:r>
            <a:r>
              <a:rPr sz="4000" spc="315" dirty="0">
                <a:latin typeface="Arial"/>
                <a:cs typeface="Arial"/>
              </a:rPr>
              <a:t>(</a:t>
            </a:r>
            <a:r>
              <a:rPr sz="4000" spc="320" dirty="0">
                <a:latin typeface="Arial"/>
                <a:cs typeface="Arial"/>
              </a:rPr>
              <a:t>r</a:t>
            </a:r>
            <a:r>
              <a:rPr sz="4000" spc="40" dirty="0">
                <a:latin typeface="Arial"/>
                <a:cs typeface="Arial"/>
              </a:rPr>
              <a:t>)</a:t>
            </a:r>
            <a:r>
              <a:rPr sz="4000" spc="-90" dirty="0">
                <a:latin typeface="Arial"/>
                <a:cs typeface="Arial"/>
              </a:rPr>
              <a:t> </a:t>
            </a:r>
            <a:r>
              <a:rPr sz="4000" spc="-40" dirty="0">
                <a:latin typeface="Wingdings"/>
                <a:cs typeface="Wingdings"/>
              </a:rPr>
              <a:t></a:t>
            </a:r>
            <a:r>
              <a:rPr sz="4000" spc="-5" dirty="0">
                <a:latin typeface="Times New Roman"/>
                <a:cs typeface="Times New Roman"/>
              </a:rPr>
              <a:t> </a:t>
            </a:r>
            <a:r>
              <a:rPr sz="4000" spc="-765" dirty="0">
                <a:latin typeface="휴먼옛체"/>
                <a:cs typeface="휴먼옛체"/>
              </a:rPr>
              <a:t>행동</a:t>
            </a:r>
            <a:r>
              <a:rPr sz="4000" spc="-760" dirty="0">
                <a:latin typeface="휴먼옛체"/>
                <a:cs typeface="휴먼옛체"/>
              </a:rPr>
              <a:t>의</a:t>
            </a:r>
            <a:r>
              <a:rPr sz="4000" spc="-570" dirty="0">
                <a:latin typeface="휴먼옛체"/>
                <a:cs typeface="휴먼옛체"/>
              </a:rPr>
              <a:t> </a:t>
            </a:r>
            <a:r>
              <a:rPr sz="4000" spc="-844" dirty="0">
                <a:latin typeface="휴먼옛체"/>
                <a:cs typeface="휴먼옛체"/>
              </a:rPr>
              <a:t>좋</a:t>
            </a:r>
            <a:r>
              <a:rPr sz="4000" spc="-840" dirty="0">
                <a:latin typeface="휴먼옛체"/>
                <a:cs typeface="휴먼옛체"/>
              </a:rPr>
              <a:t>고</a:t>
            </a:r>
            <a:r>
              <a:rPr sz="4000" spc="-585" dirty="0">
                <a:latin typeface="휴먼옛체"/>
                <a:cs typeface="휴먼옛체"/>
              </a:rPr>
              <a:t> </a:t>
            </a:r>
            <a:r>
              <a:rPr sz="4000" spc="-800" dirty="0">
                <a:latin typeface="휴먼옛체"/>
                <a:cs typeface="휴먼옛체"/>
              </a:rPr>
              <a:t>나쁨을</a:t>
            </a:r>
            <a:r>
              <a:rPr sz="4000" spc="-595" dirty="0">
                <a:latin typeface="휴먼옛체"/>
                <a:cs typeface="휴먼옛체"/>
              </a:rPr>
              <a:t> </a:t>
            </a:r>
            <a:r>
              <a:rPr sz="4000" spc="-800" dirty="0">
                <a:latin typeface="휴먼옛체"/>
                <a:cs typeface="휴먼옛체"/>
              </a:rPr>
              <a:t>알려주는</a:t>
            </a:r>
            <a:r>
              <a:rPr sz="4000" spc="-595" dirty="0">
                <a:latin typeface="휴먼옛체"/>
                <a:cs typeface="휴먼옛체"/>
              </a:rPr>
              <a:t> </a:t>
            </a:r>
            <a:r>
              <a:rPr sz="4000" spc="-805" dirty="0">
                <a:latin typeface="휴먼옛체"/>
                <a:cs typeface="휴먼옛체"/>
              </a:rPr>
              <a:t>정보</a:t>
            </a:r>
            <a:endParaRPr sz="4000">
              <a:latin typeface="휴먼옛체"/>
              <a:cs typeface="휴먼옛체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74975" y="2383638"/>
            <a:ext cx="7561854" cy="2348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2794" y="4790069"/>
            <a:ext cx="7456170" cy="1215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spc="-250" dirty="0">
                <a:latin typeface="Arial"/>
                <a:cs typeface="Arial"/>
              </a:rPr>
              <a:t>h</a:t>
            </a:r>
            <a:r>
              <a:rPr sz="1800" spc="10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ttps://w</a:t>
            </a:r>
            <a:r>
              <a:rPr sz="1800" spc="2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</a:t>
            </a:r>
            <a:r>
              <a:rPr sz="1800" spc="-110" dirty="0">
                <a:latin typeface="Arial"/>
                <a:cs typeface="Arial"/>
              </a:rPr>
              <a:t>w.</a:t>
            </a:r>
            <a:r>
              <a:rPr sz="1800" spc="-30" dirty="0">
                <a:latin typeface="Arial"/>
                <a:cs typeface="Arial"/>
              </a:rPr>
              <a:t>i</a:t>
            </a:r>
            <a:r>
              <a:rPr sz="1800" spc="-190" dirty="0">
                <a:latin typeface="Arial"/>
                <a:cs typeface="Arial"/>
              </a:rPr>
              <a:t>n</a:t>
            </a:r>
            <a:r>
              <a:rPr sz="1800" spc="345" dirty="0">
                <a:latin typeface="Arial"/>
                <a:cs typeface="Arial"/>
              </a:rPr>
              <a:t>t</a:t>
            </a:r>
            <a:r>
              <a:rPr sz="1800" spc="-60" dirty="0">
                <a:latin typeface="Arial"/>
                <a:cs typeface="Arial"/>
              </a:rPr>
              <a:t>e</a:t>
            </a:r>
            <a:r>
              <a:rPr sz="1800" spc="1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lne</a:t>
            </a:r>
            <a:r>
              <a:rPr sz="18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1800" spc="-10" dirty="0">
                <a:latin typeface="Arial"/>
                <a:cs typeface="Arial"/>
              </a:rPr>
              <a:t>v</a:t>
            </a:r>
            <a:r>
              <a:rPr sz="1800" spc="-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</a:t>
            </a:r>
            <a:r>
              <a:rPr sz="1800" spc="-3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1800" spc="-6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.c</a:t>
            </a:r>
            <a:r>
              <a:rPr sz="1800" spc="-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1800" spc="-1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m/de</a:t>
            </a:r>
            <a:r>
              <a:rPr sz="1800" spc="-21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sz="1800" spc="4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</a:t>
            </a:r>
            <a:r>
              <a:rPr sz="1800" spc="-16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sz="1800" spc="1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tify</a:t>
            </a:r>
            <a:r>
              <a:rPr sz="1800" spc="114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1800" spc="-1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1800" spc="-114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sz="1800" spc="2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sz="1800" spc="-11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</a:t>
            </a:r>
            <a:r>
              <a:rPr sz="1800" spc="-114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sz="1800" spc="2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sz="1800" spc="16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1800" spc="-8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1800" spc="-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1800" spc="7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1800" spc="-3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</a:t>
            </a:r>
            <a:r>
              <a:rPr sz="1800" spc="-1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1800" spc="15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1800" spc="-8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</a:t>
            </a:r>
            <a:r>
              <a:rPr sz="1800" spc="-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1800" spc="-21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</a:t>
            </a:r>
            <a:r>
              <a:rPr sz="1800" spc="-2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1800" spc="42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sz="1800" spc="2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sz="1800" spc="-3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</a:t>
            </a:r>
            <a:r>
              <a:rPr sz="1800" spc="-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1800" spc="19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1800" spc="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1800" spc="-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1800" spc="-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1800" spc="4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9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z="2400" spc="-459" dirty="0">
                <a:latin typeface="휴먼옛체"/>
                <a:cs typeface="휴먼옛체"/>
              </a:rPr>
              <a:t>보상은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에이</a:t>
            </a:r>
            <a:r>
              <a:rPr sz="2400" spc="-490" dirty="0">
                <a:latin typeface="휴먼옛체"/>
                <a:cs typeface="휴먼옛체"/>
              </a:rPr>
              <a:t>전</a:t>
            </a:r>
            <a:r>
              <a:rPr sz="2400" spc="-480" dirty="0">
                <a:latin typeface="휴먼옛체"/>
                <a:cs typeface="휴먼옛체"/>
              </a:rPr>
              <a:t>트가</a:t>
            </a:r>
            <a:r>
              <a:rPr sz="2400" spc="-360" dirty="0">
                <a:latin typeface="휴먼옛체"/>
                <a:cs typeface="휴먼옛체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달성하고자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하는</a:t>
            </a:r>
            <a:r>
              <a:rPr sz="2400" spc="-365" dirty="0">
                <a:latin typeface="휴먼옛체"/>
                <a:cs typeface="휴먼옛체"/>
              </a:rPr>
              <a:t> </a:t>
            </a:r>
            <a:r>
              <a:rPr sz="2400" spc="-505" dirty="0">
                <a:latin typeface="휴먼옛체"/>
                <a:cs typeface="휴먼옛체"/>
              </a:rPr>
              <a:t>목표에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40" dirty="0">
                <a:latin typeface="휴먼옛체"/>
                <a:cs typeface="휴먼옛체"/>
              </a:rPr>
              <a:t>대</a:t>
            </a:r>
            <a:r>
              <a:rPr sz="2400" spc="-434" dirty="0">
                <a:latin typeface="휴먼옛체"/>
                <a:cs typeface="휴먼옛체"/>
              </a:rPr>
              <a:t>한</a:t>
            </a:r>
            <a:r>
              <a:rPr sz="2400" spc="-360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정</a:t>
            </a:r>
            <a:r>
              <a:rPr sz="2400" spc="-490" dirty="0">
                <a:latin typeface="휴먼옛체"/>
                <a:cs typeface="휴먼옛체"/>
              </a:rPr>
              <a:t>보</a:t>
            </a:r>
            <a:r>
              <a:rPr sz="2400" spc="-480" dirty="0">
                <a:latin typeface="휴먼옛체"/>
                <a:cs typeface="휴먼옛체"/>
              </a:rPr>
              <a:t>를</a:t>
            </a:r>
            <a:r>
              <a:rPr sz="2400" spc="-340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담고</a:t>
            </a:r>
            <a:r>
              <a:rPr sz="2400" spc="-365" dirty="0">
                <a:latin typeface="휴먼옛체"/>
                <a:cs typeface="휴먼옛체"/>
              </a:rPr>
              <a:t> </a:t>
            </a:r>
            <a:r>
              <a:rPr sz="2400" spc="-409" dirty="0">
                <a:latin typeface="휴먼옛체"/>
                <a:cs typeface="휴먼옛체"/>
              </a:rPr>
              <a:t>있다</a:t>
            </a:r>
            <a:endParaRPr sz="24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519007"/>
            <a:ext cx="7899400" cy="57928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696200" y="59425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25400" y="38100"/>
            <a:ext cx="8661400" cy="65151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9369433" y="19812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수정된 부분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677513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sp>
        <p:nvSpPr>
          <p:cNvPr id="4" name="내용 개체 틀 37"/>
          <p:cNvSpPr txBox="1">
            <a:spLocks/>
          </p:cNvSpPr>
          <p:nvPr/>
        </p:nvSpPr>
        <p:spPr>
          <a:xfrm>
            <a:off x="289896" y="2976465"/>
            <a:ext cx="11582400" cy="3881535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kern="0" dirty="0">
                <a:solidFill>
                  <a:sysClr val="windowText" lastClr="000000"/>
                </a:solidFill>
              </a:rPr>
              <a:t>값을 저장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할때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다음 </a:t>
            </a:r>
            <a:r>
              <a:rPr lang="en-US" altLang="ko-KR" kern="0" dirty="0" err="1">
                <a:solidFill>
                  <a:sysClr val="windowText" lastClr="000000"/>
                </a:solidFill>
              </a:rPr>
              <a:t>positio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에 저장된 값 </a:t>
            </a:r>
            <a:r>
              <a:rPr lang="en-US" altLang="ko-KR" kern="0" dirty="0">
                <a:solidFill>
                  <a:sysClr val="windowText" lastClr="000000"/>
                </a:solidFill>
              </a:rPr>
              <a:t>*0.99 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를 저장해서 경로가 길어 질 수록 작은 값이 저장되도록 설정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r>
              <a:rPr lang="ko-KR" altLang="en-US" kern="0" dirty="0" err="1">
                <a:solidFill>
                  <a:sysClr val="windowText" lastClr="000000"/>
                </a:solidFill>
              </a:rPr>
              <a:t>첫번째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셀에서 아래로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갈때가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경로가 더 짧아서 더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큰값이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저장되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있음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r>
              <a:rPr lang="en-US" altLang="ko-KR" kern="0" dirty="0">
                <a:solidFill>
                  <a:sysClr val="windowText" lastClr="000000"/>
                </a:solidFill>
              </a:rPr>
              <a:t>Q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테이블에서 최대 값이 저장된 방향으로 이동함으로 아래로 이동함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96" y="3277300"/>
            <a:ext cx="4516232" cy="26906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46" y="3378117"/>
            <a:ext cx="1040402" cy="603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60" y="3394031"/>
            <a:ext cx="1040402" cy="5921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162" y="3388949"/>
            <a:ext cx="1059514" cy="614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248" y="3992020"/>
            <a:ext cx="1059514" cy="6142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162" y="4583375"/>
            <a:ext cx="1059513" cy="6260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60" y="4595091"/>
            <a:ext cx="1059514" cy="6142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60" y="5217449"/>
            <a:ext cx="1059514" cy="6142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2099511" y="5369093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1687840" y="4903612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970305" y="4806576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610600" y="4294049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610600" y="3642774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18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84603" y="3981328"/>
            <a:ext cx="185702" cy="260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89462" y="4606312"/>
            <a:ext cx="185702" cy="260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1650760" y="4742323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1847073" y="5206952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2571207" y="5401359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118" y="3396999"/>
            <a:ext cx="4516232" cy="26906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468" y="3497816"/>
            <a:ext cx="1040402" cy="60321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982" y="3513730"/>
            <a:ext cx="1040402" cy="5921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84" y="3508648"/>
            <a:ext cx="1059514" cy="6142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470" y="4111719"/>
            <a:ext cx="1059514" cy="6142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84" y="4703074"/>
            <a:ext cx="1059513" cy="62600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982" y="4714790"/>
            <a:ext cx="1059514" cy="61429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870" y="5327711"/>
            <a:ext cx="1059514" cy="6142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6676925" y="4975853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448797" y="4868398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791614" y="4414098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725315" y="3801574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140140" y="5448470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6910319" y="3607658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0.922 *0.99</a:t>
            </a:r>
          </a:p>
          <a:p>
            <a:r>
              <a:rPr lang="en-US" altLang="ko-KR" sz="800" b="1" dirty="0"/>
              <a:t>=0.912</a:t>
            </a:r>
            <a:endParaRPr lang="ko-KR" altLang="en-US" sz="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5826546" y="361704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0.912*0.99</a:t>
            </a:r>
          </a:p>
          <a:p>
            <a:r>
              <a:rPr lang="en-US" altLang="ko-KR" sz="800" b="1" dirty="0"/>
              <a:t>=0.90</a:t>
            </a:r>
            <a:endParaRPr lang="ko-KR" altLang="en-US" sz="800" b="1" dirty="0"/>
          </a:p>
        </p:txBody>
      </p:sp>
      <p:sp>
        <p:nvSpPr>
          <p:cNvPr id="38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6448325" y="3716345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7543969" y="3733216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929111" y="4122940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996988" y="4685734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왼쪽 화살표 41"/>
          <p:cNvSpPr/>
          <p:nvPr/>
        </p:nvSpPr>
        <p:spPr>
          <a:xfrm>
            <a:off x="7223656" y="4908474"/>
            <a:ext cx="340354" cy="1411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6889893" y="5323907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7611015" y="5551781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333179" y="3391202"/>
            <a:ext cx="1104667" cy="5643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5376183" y="3451020"/>
            <a:ext cx="1104667" cy="5643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1437847" y="3882497"/>
            <a:ext cx="2128828" cy="239025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4943929" y="3882497"/>
            <a:ext cx="509539" cy="239025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70" y="88722"/>
            <a:ext cx="10665899" cy="254166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8397294" y="21603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sp>
        <p:nvSpPr>
          <p:cNvPr id="52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25400" y="38100"/>
            <a:ext cx="11023600" cy="261857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10133605" y="35056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수정된 부분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298424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839724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569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38184"/>
            <a:ext cx="6858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88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400"/>
            <a:ext cx="7210425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8914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69"/>
            <a:ext cx="7924800" cy="666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0649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90600"/>
            <a:ext cx="6638471" cy="410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765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754958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545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42950"/>
            <a:ext cx="15621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931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랜덤환경에서 강화학습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78612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29" y="189073"/>
            <a:ext cx="109728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dirty="0"/>
              <a:t>에이전트와 환경의 상호작용 과정</a:t>
            </a:r>
          </a:p>
        </p:txBody>
      </p:sp>
      <p:sp>
        <p:nvSpPr>
          <p:cNvPr id="3" name="object 3"/>
          <p:cNvSpPr/>
          <p:nvPr/>
        </p:nvSpPr>
        <p:spPr>
          <a:xfrm>
            <a:off x="6781800" y="1219200"/>
            <a:ext cx="4349496" cy="1973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1053300"/>
            <a:ext cx="7239000" cy="3126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75" dirty="0">
                <a:latin typeface="+mj-ea"/>
                <a:ea typeface="+mj-ea"/>
                <a:cs typeface="Arial"/>
              </a:rPr>
              <a:t>1.</a:t>
            </a:r>
            <a:r>
              <a:rPr sz="2400" spc="-70" dirty="0">
                <a:latin typeface="+mj-ea"/>
                <a:ea typeface="+mj-ea"/>
                <a:cs typeface="Arial"/>
              </a:rPr>
              <a:t> </a:t>
            </a: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에이전트가 환경에서 자신의 상태를 관찰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그 상태에서 어떠한 기준에 따라 행동을 선택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선택한 행동을 환경에서 실행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환경으로부터 다음 상태와 보상을 받음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보상을 통해 에이전트가 가진 정보를 수정함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1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6.1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랜덤환경에서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Frozen Lake -1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6248146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미끄럼 모드를 </a:t>
            </a:r>
            <a:r>
              <a:rPr lang="en-US" altLang="ko-KR" dirty="0"/>
              <a:t>True </a:t>
            </a:r>
            <a:r>
              <a:rPr lang="ko-KR" altLang="en-US" dirty="0"/>
              <a:t>로 설정하면 얼음판에서 미끄러져서 원하는 방향으로 이동 할 수 없음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90031"/>
            <a:ext cx="2781300" cy="4962525"/>
          </a:xfrm>
          <a:prstGeom prst="rect">
            <a:avLst/>
          </a:prstGeom>
        </p:spPr>
      </p:pic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685800" y="3395812"/>
            <a:ext cx="3048000" cy="125238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4114800" y="3786627"/>
            <a:ext cx="511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오른쪽 이동을 입력 했으나 미끄러져서 이동 </a:t>
            </a:r>
            <a:r>
              <a:rPr lang="ko-KR" altLang="en-US" b="1" dirty="0" err="1"/>
              <a:t>못합</a:t>
            </a:r>
            <a:endParaRPr lang="ko-KR" altLang="en-US" b="1" dirty="0"/>
          </a:p>
        </p:txBody>
      </p:sp>
      <p:sp>
        <p:nvSpPr>
          <p:cNvPr id="7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638175" y="4648200"/>
            <a:ext cx="3048000" cy="11430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4019550" y="5110799"/>
            <a:ext cx="5381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오른쪽 이동을 입력 했으나 미끄러져서 </a:t>
            </a:r>
            <a:r>
              <a:rPr lang="en-US" altLang="ko-KR" b="1" dirty="0"/>
              <a:t>Hole</a:t>
            </a:r>
            <a:r>
              <a:rPr lang="ko-KR" altLang="en-US" b="1" dirty="0"/>
              <a:t>에 빠짐 </a:t>
            </a:r>
            <a:endParaRPr lang="en-US" altLang="ko-KR" b="1" dirty="0"/>
          </a:p>
          <a:p>
            <a:r>
              <a:rPr lang="ko-KR" altLang="en-US" b="1" dirty="0"/>
              <a:t>게임 종료</a:t>
            </a:r>
          </a:p>
        </p:txBody>
      </p:sp>
    </p:spTree>
    <p:extLst>
      <p:ext uri="{BB962C8B-B14F-4D97-AF65-F5344CB8AC3E}">
        <p14:creationId xmlns:p14="http://schemas.microsoft.com/office/powerpoint/2010/main" val="237853780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72699"/>
            <a:ext cx="7362825" cy="6105525"/>
          </a:xfrm>
          <a:prstGeom prst="rect">
            <a:avLst/>
          </a:prstGeom>
        </p:spPr>
      </p:pic>
      <p:sp>
        <p:nvSpPr>
          <p:cNvPr id="11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990600" y="2584966"/>
            <a:ext cx="7086600" cy="84403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8353425" y="2822317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미끄럼 모드 설정</a:t>
            </a:r>
          </a:p>
        </p:txBody>
      </p:sp>
    </p:spTree>
    <p:extLst>
      <p:ext uri="{BB962C8B-B14F-4D97-AF65-F5344CB8AC3E}">
        <p14:creationId xmlns:p14="http://schemas.microsoft.com/office/powerpoint/2010/main" val="6188987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90600"/>
            <a:ext cx="827921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1648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585399"/>
            <a:ext cx="73342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4731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1770"/>
            <a:ext cx="8239125" cy="6486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783294" y="6172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152400" y="457200"/>
            <a:ext cx="7306129" cy="6096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733761" y="4953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추가된 부분</a:t>
            </a:r>
            <a:endParaRPr lang="ko-KR" altLang="en-US" b="1" dirty="0"/>
          </a:p>
        </p:txBody>
      </p:sp>
      <p:sp>
        <p:nvSpPr>
          <p:cNvPr id="7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228600" y="2057400"/>
            <a:ext cx="7306129" cy="4572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809961" y="18669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추가된 부분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4438430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9" y="1143000"/>
            <a:ext cx="10123714" cy="4572000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id="{3B813FDA-116E-4DF7-824F-1748011D4A1F}"/>
              </a:ext>
            </a:extLst>
          </p:cNvPr>
          <p:cNvSpPr/>
          <p:nvPr/>
        </p:nvSpPr>
        <p:spPr>
          <a:xfrm>
            <a:off x="194131" y="1624972"/>
            <a:ext cx="11023600" cy="5334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9126F-405B-46EA-AF00-ED8B76646217}"/>
              </a:ext>
            </a:extLst>
          </p:cNvPr>
          <p:cNvSpPr txBox="1"/>
          <p:nvPr/>
        </p:nvSpPr>
        <p:spPr>
          <a:xfrm>
            <a:off x="9957619" y="113067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수정된 부분</a:t>
            </a:r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77C9E666-9403-485D-94C7-5505BF0A2A2B}"/>
              </a:ext>
            </a:extLst>
          </p:cNvPr>
          <p:cNvSpPr/>
          <p:nvPr/>
        </p:nvSpPr>
        <p:spPr>
          <a:xfrm>
            <a:off x="371929" y="4964668"/>
            <a:ext cx="9686471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300FD-0D7E-4078-A36E-234549D06FA9}"/>
              </a:ext>
            </a:extLst>
          </p:cNvPr>
          <p:cNvSpPr txBox="1"/>
          <p:nvPr/>
        </p:nvSpPr>
        <p:spPr>
          <a:xfrm>
            <a:off x="9091215" y="442501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수정된 부분</a:t>
            </a:r>
          </a:p>
        </p:txBody>
      </p:sp>
    </p:spTree>
    <p:extLst>
      <p:ext uri="{BB962C8B-B14F-4D97-AF65-F5344CB8AC3E}">
        <p14:creationId xmlns:p14="http://schemas.microsoft.com/office/powerpoint/2010/main" val="17822411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5250"/>
            <a:ext cx="785812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1322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066800"/>
            <a:ext cx="760004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1953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-1 -</a:t>
            </a:r>
            <a:r>
              <a:rPr lang="ko-KR" altLang="en-US" dirty="0"/>
              <a:t>추가됨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399"/>
            <a:ext cx="4267200" cy="5610777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354344" y="2362798"/>
            <a:ext cx="4827256" cy="22800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467490" y="229213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성공함</a:t>
            </a:r>
            <a:r>
              <a:rPr lang="en-US" altLang="ko-KR" b="1" dirty="0"/>
              <a:t> (Goal</a:t>
            </a:r>
            <a:r>
              <a:rPr lang="ko-KR" altLang="en-US" b="1" dirty="0"/>
              <a:t>에 도달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329572" y="2629798"/>
            <a:ext cx="4827256" cy="346620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455767" y="3719787"/>
            <a:ext cx="328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대부분 실패</a:t>
            </a:r>
            <a:r>
              <a:rPr lang="en-US" altLang="ko-KR" b="1" dirty="0"/>
              <a:t>(Goal</a:t>
            </a:r>
            <a:r>
              <a:rPr lang="ko-KR" altLang="en-US" b="1" dirty="0"/>
              <a:t>에 도달 못함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54966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미로 그리기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1560380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 </a:t>
            </a:r>
            <a:r>
              <a:rPr lang="ko-KR" altLang="en-US" dirty="0"/>
              <a:t>추가됨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8458200" cy="5416934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533400" y="6020944"/>
            <a:ext cx="4827256" cy="31038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646546" y="5950279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성공</a:t>
            </a:r>
            <a:r>
              <a:rPr lang="en-US" altLang="ko-KR" b="1" dirty="0"/>
              <a:t> (Goal</a:t>
            </a:r>
            <a:r>
              <a:rPr lang="ko-KR" altLang="en-US" b="1" dirty="0"/>
              <a:t>에 도달</a:t>
            </a:r>
            <a:r>
              <a:rPr lang="en-US" altLang="ko-KR" b="1" dirty="0"/>
              <a:t>) </a:t>
            </a:r>
            <a:r>
              <a:rPr lang="ko-KR" altLang="en-US" b="1" dirty="0"/>
              <a:t>횟수</a:t>
            </a:r>
          </a:p>
        </p:txBody>
      </p:sp>
    </p:spTree>
    <p:extLst>
      <p:ext uri="{BB962C8B-B14F-4D97-AF65-F5344CB8AC3E}">
        <p14:creationId xmlns:p14="http://schemas.microsoft.com/office/powerpoint/2010/main" val="11600902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r>
              <a:rPr lang="ko-KR" altLang="en-US" dirty="0"/>
              <a:t> 추가됨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42950"/>
            <a:ext cx="67532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060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 </a:t>
            </a:r>
            <a:r>
              <a:rPr lang="ko-KR" altLang="en-US" dirty="0"/>
              <a:t>추가됨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90600"/>
            <a:ext cx="8001000" cy="53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564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6.2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랜덤환경에서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Frozen Lake -2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8074720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29FD0C56-53A3-4CE3-8F78-23AE877B1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미끄러짐 효과 때문에 원하는 방향으로 이동하지 못하는 경우가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action</a:t>
            </a:r>
            <a:r>
              <a:rPr lang="ko-KR" altLang="en-US" dirty="0"/>
              <a:t> 값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0 (left), 1 (down), 2(right), 3(up)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83D3B75-3822-4802-9DBB-164671CC6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09" y="2121932"/>
            <a:ext cx="7724775" cy="40767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FFB3FA-23CD-4EFF-B652-CC8009E28A2D}"/>
              </a:ext>
            </a:extLst>
          </p:cNvPr>
          <p:cNvSpPr txBox="1"/>
          <p:nvPr/>
        </p:nvSpPr>
        <p:spPr>
          <a:xfrm>
            <a:off x="7077915" y="2226583"/>
            <a:ext cx="46794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미끄러짐 모드에서 </a:t>
            </a:r>
            <a:r>
              <a:rPr lang="en-US" altLang="ko-KR" b="1" dirty="0"/>
              <a:t>prob</a:t>
            </a:r>
            <a:r>
              <a:rPr lang="ko-KR" altLang="en-US" b="1" dirty="0"/>
              <a:t>는 입력한 </a:t>
            </a:r>
            <a:r>
              <a:rPr lang="en-US" altLang="ko-KR" b="1" dirty="0"/>
              <a:t>action</a:t>
            </a:r>
            <a:r>
              <a:rPr lang="ko-KR" altLang="en-US" b="1" dirty="0"/>
              <a:t>이</a:t>
            </a:r>
            <a:endParaRPr lang="en-US" altLang="ko-KR" b="1" dirty="0"/>
          </a:p>
          <a:p>
            <a:r>
              <a:rPr lang="ko-KR" altLang="en-US" b="1" dirty="0"/>
              <a:t>실행되지 않고 미끄러질 확률</a:t>
            </a:r>
            <a:endParaRPr lang="en-US" altLang="ko-KR" b="1" dirty="0"/>
          </a:p>
          <a:p>
            <a:r>
              <a:rPr lang="en-US" altLang="ko-KR" b="1" dirty="0"/>
              <a:t>action</a:t>
            </a:r>
            <a:r>
              <a:rPr lang="ko-KR" altLang="en-US" b="1" dirty="0"/>
              <a:t>중에서 </a:t>
            </a:r>
            <a:r>
              <a:rPr lang="en-US" altLang="ko-KR" b="1" dirty="0"/>
              <a:t>33.33 % </a:t>
            </a:r>
            <a:r>
              <a:rPr lang="ko-KR" altLang="en-US" b="1" dirty="0"/>
              <a:t>즉 </a:t>
            </a:r>
            <a:r>
              <a:rPr lang="en-US" altLang="ko-KR" b="1" dirty="0"/>
              <a:t>3</a:t>
            </a:r>
            <a:r>
              <a:rPr lang="ko-KR" altLang="en-US" b="1" dirty="0" err="1"/>
              <a:t>번중</a:t>
            </a:r>
            <a:r>
              <a:rPr lang="ko-KR" altLang="en-US" b="1" dirty="0"/>
              <a:t> 한번은 입력한</a:t>
            </a:r>
            <a:endParaRPr lang="en-US" altLang="ko-KR" b="1" dirty="0"/>
          </a:p>
          <a:p>
            <a:r>
              <a:rPr lang="en-US" altLang="ko-KR" b="1" dirty="0"/>
              <a:t>action </a:t>
            </a:r>
            <a:r>
              <a:rPr lang="ko-KR" altLang="en-US" b="1" dirty="0"/>
              <a:t>대신에 미끄러져서 다른 </a:t>
            </a:r>
            <a:r>
              <a:rPr lang="en-US" altLang="ko-KR" b="1" dirty="0" err="1"/>
              <a:t>actio</a:t>
            </a:r>
            <a:r>
              <a:rPr lang="ko-KR" altLang="en-US" b="1" dirty="0"/>
              <a:t>이 실행</a:t>
            </a:r>
            <a:endParaRPr lang="en-US" altLang="ko-KR" b="1" dirty="0"/>
          </a:p>
          <a:p>
            <a:r>
              <a:rPr lang="en-US" altLang="ko-KR" b="1" dirty="0"/>
              <a:t>action </a:t>
            </a:r>
            <a:r>
              <a:rPr lang="ko-KR" altLang="en-US" b="1" dirty="0"/>
              <a:t>중 </a:t>
            </a:r>
            <a:r>
              <a:rPr lang="en-US" altLang="ko-KR" b="1" dirty="0"/>
              <a:t>66.66%</a:t>
            </a:r>
            <a:r>
              <a:rPr lang="ko-KR" altLang="en-US" b="1" dirty="0"/>
              <a:t>는 입력한 </a:t>
            </a:r>
            <a:r>
              <a:rPr lang="en-US" altLang="ko-KR" b="1" dirty="0"/>
              <a:t>action</a:t>
            </a:r>
            <a:r>
              <a:rPr lang="ko-KR" altLang="en-US" b="1" dirty="0"/>
              <a:t>이 실행</a:t>
            </a:r>
          </a:p>
        </p:txBody>
      </p:sp>
      <p:sp>
        <p:nvSpPr>
          <p:cNvPr id="47" name="사각형: 둥근 모서리 9">
            <a:extLst>
              <a:ext uri="{FF2B5EF4-FFF2-40B4-BE49-F238E27FC236}">
                <a16:creationId xmlns:a16="http://schemas.microsoft.com/office/drawing/2014/main" id="{925180DC-42E4-440D-BA09-2084302F6B46}"/>
              </a:ext>
            </a:extLst>
          </p:cNvPr>
          <p:cNvSpPr/>
          <p:nvPr/>
        </p:nvSpPr>
        <p:spPr>
          <a:xfrm flipV="1">
            <a:off x="4876800" y="2287958"/>
            <a:ext cx="2133600" cy="31038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9">
            <a:extLst>
              <a:ext uri="{FF2B5EF4-FFF2-40B4-BE49-F238E27FC236}">
                <a16:creationId xmlns:a16="http://schemas.microsoft.com/office/drawing/2014/main" id="{B20248EE-232D-479B-B8FD-2CB94DB6219B}"/>
              </a:ext>
            </a:extLst>
          </p:cNvPr>
          <p:cNvSpPr/>
          <p:nvPr/>
        </p:nvSpPr>
        <p:spPr>
          <a:xfrm flipV="1">
            <a:off x="373327" y="2659476"/>
            <a:ext cx="2133600" cy="23612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9">
            <a:extLst>
              <a:ext uri="{FF2B5EF4-FFF2-40B4-BE49-F238E27FC236}">
                <a16:creationId xmlns:a16="http://schemas.microsoft.com/office/drawing/2014/main" id="{F6C9E8AB-CE6B-42F2-9207-6601A3CF8AD8}"/>
              </a:ext>
            </a:extLst>
          </p:cNvPr>
          <p:cNvSpPr/>
          <p:nvPr/>
        </p:nvSpPr>
        <p:spPr>
          <a:xfrm flipV="1">
            <a:off x="311727" y="4208297"/>
            <a:ext cx="2133600" cy="23612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9">
            <a:extLst>
              <a:ext uri="{FF2B5EF4-FFF2-40B4-BE49-F238E27FC236}">
                <a16:creationId xmlns:a16="http://schemas.microsoft.com/office/drawing/2014/main" id="{B2B76A55-7DD2-46FB-9CDD-F8FA49898CB3}"/>
              </a:ext>
            </a:extLst>
          </p:cNvPr>
          <p:cNvSpPr/>
          <p:nvPr/>
        </p:nvSpPr>
        <p:spPr>
          <a:xfrm flipV="1">
            <a:off x="304800" y="5410200"/>
            <a:ext cx="2133600" cy="23612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AC01CD8-8390-42A8-92C5-B6E00CCE8D5E}"/>
              </a:ext>
            </a:extLst>
          </p:cNvPr>
          <p:cNvSpPr txBox="1"/>
          <p:nvPr/>
        </p:nvSpPr>
        <p:spPr>
          <a:xfrm>
            <a:off x="2557727" y="2777538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입력한 대로 </a:t>
            </a:r>
            <a:r>
              <a:rPr lang="en-US" altLang="ko-KR" b="1" dirty="0"/>
              <a:t>up </a:t>
            </a:r>
            <a:r>
              <a:rPr lang="ko-KR" altLang="en-US" b="1" dirty="0"/>
              <a:t>이동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4B98782-D0D8-4411-9C8E-D01257D6DE6B}"/>
              </a:ext>
            </a:extLst>
          </p:cNvPr>
          <p:cNvSpPr txBox="1"/>
          <p:nvPr/>
        </p:nvSpPr>
        <p:spPr>
          <a:xfrm>
            <a:off x="2667000" y="5410200"/>
            <a:ext cx="304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left </a:t>
            </a:r>
            <a:r>
              <a:rPr lang="ko-KR" altLang="en-US" b="1" dirty="0"/>
              <a:t>입력 했으나 </a:t>
            </a:r>
            <a:r>
              <a:rPr lang="en-US" altLang="ko-KR" b="1" dirty="0"/>
              <a:t>up</a:t>
            </a:r>
            <a:r>
              <a:rPr lang="ko-KR" altLang="en-US" b="1" dirty="0"/>
              <a:t>으로 이동</a:t>
            </a:r>
          </a:p>
        </p:txBody>
      </p:sp>
    </p:spTree>
    <p:extLst>
      <p:ext uri="{BB962C8B-B14F-4D97-AF65-F5344CB8AC3E}">
        <p14:creationId xmlns:p14="http://schemas.microsoft.com/office/powerpoint/2010/main" val="140887522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160292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미끄러지기 때문에 최단 경로는 의미가 없음</a:t>
            </a:r>
            <a:r>
              <a:rPr lang="en-US" altLang="ko-KR" dirty="0"/>
              <a:t>(</a:t>
            </a:r>
            <a:r>
              <a:rPr lang="ko-KR" altLang="en-US" dirty="0"/>
              <a:t>최단 경로로 가려고 명령을 입력해도 미끄러 져서 거기로 </a:t>
            </a:r>
            <a:r>
              <a:rPr lang="ko-KR" altLang="en-US" dirty="0" err="1"/>
              <a:t>못감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번 </a:t>
            </a:r>
            <a:r>
              <a:rPr lang="en-US" altLang="ko-KR" dirty="0"/>
              <a:t>action</a:t>
            </a:r>
            <a:r>
              <a:rPr lang="ko-KR" altLang="en-US" dirty="0"/>
              <a:t>을 입력하면 </a:t>
            </a:r>
            <a:r>
              <a:rPr lang="en-US" altLang="ko-KR" dirty="0"/>
              <a:t>1</a:t>
            </a:r>
            <a:r>
              <a:rPr lang="ko-KR" altLang="en-US" dirty="0"/>
              <a:t>번 정도 미끄러 지기 때문에 </a:t>
            </a:r>
            <a:r>
              <a:rPr lang="en-US" altLang="ko-KR" dirty="0"/>
              <a:t>Goal</a:t>
            </a:r>
            <a:r>
              <a:rPr lang="ko-KR" altLang="en-US" dirty="0"/>
              <a:t>에서 먼 위치는 </a:t>
            </a:r>
            <a:r>
              <a:rPr lang="en-US" altLang="ko-KR" dirty="0"/>
              <a:t>Goal</a:t>
            </a:r>
            <a:r>
              <a:rPr lang="ko-KR" altLang="en-US" dirty="0"/>
              <a:t>로 가기까지 미끄러 질 횟수가 더 높기 때문에 가중치로 값을 감소시킴</a:t>
            </a:r>
            <a:endParaRPr lang="en-US" altLang="ko-KR" dirty="0"/>
          </a:p>
          <a:p>
            <a:r>
              <a:rPr lang="en-US" altLang="ko-KR" dirty="0"/>
              <a:t>Weight=0.99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74" y="2553315"/>
            <a:ext cx="6017682" cy="3608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38" y="2688538"/>
            <a:ext cx="1386290" cy="8090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594" y="2709883"/>
            <a:ext cx="1386290" cy="7942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884" y="2703067"/>
            <a:ext cx="1411756" cy="823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358" y="3511951"/>
            <a:ext cx="1411756" cy="823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884" y="4305121"/>
            <a:ext cx="1411755" cy="8396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594" y="4320836"/>
            <a:ext cx="1411756" cy="8239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128" y="5142932"/>
            <a:ext cx="1411756" cy="8239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2170041" y="4670993"/>
            <a:ext cx="797130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3198527" y="4526866"/>
            <a:ext cx="933829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3655315" y="3917525"/>
            <a:ext cx="797130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3566975" y="3095961"/>
            <a:ext cx="895383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2787255" y="5304903"/>
            <a:ext cx="621983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2481028" y="2835867"/>
            <a:ext cx="895383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0.922 *0.99</a:t>
            </a:r>
          </a:p>
          <a:p>
            <a:r>
              <a:rPr lang="en-US" altLang="ko-KR" sz="800" b="1" dirty="0"/>
              <a:t>=0.912</a:t>
            </a:r>
            <a:endParaRPr lang="ko-KR" altLang="en-US" sz="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1036948" y="2848451"/>
            <a:ext cx="865480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0.912*0.99</a:t>
            </a:r>
          </a:p>
          <a:p>
            <a:r>
              <a:rPr lang="en-US" altLang="ko-KR" sz="800" b="1" dirty="0"/>
              <a:t>=0.90</a:t>
            </a:r>
            <a:endParaRPr lang="ko-KR" altLang="en-US" sz="800" b="1" dirty="0"/>
          </a:p>
        </p:txBody>
      </p:sp>
      <p:sp>
        <p:nvSpPr>
          <p:cNvPr id="21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1865441" y="2981646"/>
            <a:ext cx="304600" cy="222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3325339" y="3004275"/>
            <a:ext cx="304600" cy="222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3838524" y="3527002"/>
            <a:ext cx="229588" cy="323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3928967" y="4281864"/>
            <a:ext cx="229588" cy="323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화살표 24"/>
          <p:cNvSpPr/>
          <p:nvPr/>
        </p:nvSpPr>
        <p:spPr>
          <a:xfrm>
            <a:off x="2796472" y="4638133"/>
            <a:ext cx="453507" cy="1893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34">
            <a:extLst>
              <a:ext uri="{FF2B5EF4-FFF2-40B4-BE49-F238E27FC236}">
                <a16:creationId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2453811" y="5137829"/>
            <a:ext cx="229588" cy="323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36">
            <a:extLst>
              <a:ext uri="{FF2B5EF4-FFF2-40B4-BE49-F238E27FC236}">
                <a16:creationId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3414675" y="5443471"/>
            <a:ext cx="304600" cy="222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2059874" y="5208753"/>
            <a:ext cx="1332441" cy="7912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3238668" y="4411514"/>
            <a:ext cx="1213777" cy="53761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1951594" y="6467886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이게 더 좋음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2796472" y="5999992"/>
            <a:ext cx="254003" cy="46789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22994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9C9F2C0-9D44-4CFB-A0F1-E7438AEC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어떤 위치로 이동했는데 미끄러져서 이동</a:t>
            </a:r>
            <a:r>
              <a:rPr lang="en-US" altLang="ko-KR" dirty="0"/>
              <a:t> </a:t>
            </a:r>
            <a:r>
              <a:rPr lang="ko-KR" altLang="en-US" dirty="0"/>
              <a:t>한 것일수도 있고 입력한 </a:t>
            </a:r>
            <a:r>
              <a:rPr lang="en-US" altLang="ko-KR" dirty="0"/>
              <a:t>action </a:t>
            </a:r>
            <a:r>
              <a:rPr lang="ko-KR" altLang="en-US" dirty="0"/>
              <a:t>대로 이동 한 것일 수도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같은 위치에서 </a:t>
            </a:r>
            <a:r>
              <a:rPr lang="en-US" altLang="ko-KR" dirty="0"/>
              <a:t>down </a:t>
            </a:r>
            <a:r>
              <a:rPr lang="ko-KR" altLang="en-US" dirty="0"/>
              <a:t>이라는 </a:t>
            </a:r>
            <a:r>
              <a:rPr lang="en-US" altLang="ko-KR" dirty="0"/>
              <a:t>action </a:t>
            </a:r>
            <a:r>
              <a:rPr lang="ko-KR" altLang="en-US" dirty="0"/>
              <a:t>을 입력 했으나 </a:t>
            </a:r>
            <a:r>
              <a:rPr lang="en-US" altLang="ko-KR" dirty="0"/>
              <a:t>up </a:t>
            </a:r>
            <a:r>
              <a:rPr lang="ko-KR" altLang="en-US" dirty="0"/>
              <a:t>이 실행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Q[</a:t>
            </a:r>
            <a:r>
              <a:rPr lang="en-US" altLang="ko-KR" dirty="0" err="1"/>
              <a:t>position,action</a:t>
            </a:r>
            <a:r>
              <a:rPr lang="en-US" altLang="ko-KR" dirty="0"/>
              <a:t>]=</a:t>
            </a:r>
            <a:r>
              <a:rPr lang="en-US" altLang="ko-KR" dirty="0" err="1"/>
              <a:t>reward+dis</a:t>
            </a:r>
            <a:r>
              <a:rPr lang="en-US" altLang="ko-KR" dirty="0"/>
              <a:t>* </a:t>
            </a:r>
            <a:r>
              <a:rPr lang="en-US" altLang="ko-KR" dirty="0" err="1"/>
              <a:t>np.max</a:t>
            </a:r>
            <a:r>
              <a:rPr lang="en-US" altLang="ko-KR" dirty="0"/>
              <a:t>(Q[</a:t>
            </a:r>
            <a:r>
              <a:rPr lang="en-US" altLang="ko-KR" dirty="0" err="1"/>
              <a:t>new_position</a:t>
            </a:r>
            <a:r>
              <a:rPr lang="en-US" altLang="ko-KR" dirty="0"/>
              <a:t>, :])</a:t>
            </a: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D86DC35-2B72-47DD-A19F-7377E6AF772E}"/>
              </a:ext>
            </a:extLst>
          </p:cNvPr>
          <p:cNvGrpSpPr/>
          <p:nvPr/>
        </p:nvGrpSpPr>
        <p:grpSpPr>
          <a:xfrm>
            <a:off x="914400" y="4719271"/>
            <a:ext cx="5181600" cy="454253"/>
            <a:chOff x="612613" y="3346938"/>
            <a:chExt cx="5181600" cy="691662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3F4093F-9305-4887-8AFD-31CA94EDDE22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3AE55B46-6D10-46BC-BA9F-3C9D966F1F40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2F9F1F2-02BD-4594-93CF-2BAF2F5B4E33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4898015-3F9D-4979-8994-5ECB41D526A5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DE218B-926A-4A44-ACBD-827509F11C29}"/>
              </a:ext>
            </a:extLst>
          </p:cNvPr>
          <p:cNvSpPr txBox="1"/>
          <p:nvPr/>
        </p:nvSpPr>
        <p:spPr>
          <a:xfrm>
            <a:off x="1261022" y="2667000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왼쪽                    아래                   오른쪽              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CD65725-49F7-402E-B706-4DFAE26CC744}"/>
              </a:ext>
            </a:extLst>
          </p:cNvPr>
          <p:cNvSpPr txBox="1"/>
          <p:nvPr/>
        </p:nvSpPr>
        <p:spPr>
          <a:xfrm>
            <a:off x="6409510" y="4707548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Q[position]</a:t>
            </a:r>
            <a:endParaRPr lang="ko-KR" altLang="en-US" b="1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BE32BD2-C52C-4516-B712-E8D85DD7442B}"/>
              </a:ext>
            </a:extLst>
          </p:cNvPr>
          <p:cNvGrpSpPr/>
          <p:nvPr/>
        </p:nvGrpSpPr>
        <p:grpSpPr>
          <a:xfrm>
            <a:off x="914400" y="3163796"/>
            <a:ext cx="5181600" cy="531407"/>
            <a:chOff x="612613" y="3346938"/>
            <a:chExt cx="5181600" cy="691662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C5D0FBE-9E2A-41A4-B145-AA3574302CA8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13E4893B-72EE-47EF-BD0A-B1755A8568FA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3CA3901-555A-4B4D-A55C-B7699FE811C3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427281F4-8C42-4F64-9CC5-F5E0AFDBDE73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AB2C8A8A-0B30-4513-B3C0-614AA2A4DB78}"/>
              </a:ext>
            </a:extLst>
          </p:cNvPr>
          <p:cNvSpPr txBox="1"/>
          <p:nvPr/>
        </p:nvSpPr>
        <p:spPr>
          <a:xfrm>
            <a:off x="6286580" y="3321367"/>
            <a:ext cx="179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96024F21-E7F3-45D0-8C89-18D7CE542F48}"/>
              </a:ext>
            </a:extLst>
          </p:cNvPr>
          <p:cNvGrpSpPr/>
          <p:nvPr/>
        </p:nvGrpSpPr>
        <p:grpSpPr>
          <a:xfrm>
            <a:off x="914400" y="5989744"/>
            <a:ext cx="5181600" cy="514607"/>
            <a:chOff x="612613" y="3346938"/>
            <a:chExt cx="5181600" cy="691662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B640CD8-FDDB-4D42-AEDB-82DC77869DA5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3B4AD37-1FF9-41E0-90BA-70FD1E3A717D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115FF8D-DC64-4DD4-9F99-1ABD81FD42C6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4A5E434-F594-49F5-94BA-B309EFEA7B15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2179A2A-1570-47B4-BBB0-A4608293182C}"/>
              </a:ext>
            </a:extLst>
          </p:cNvPr>
          <p:cNvSpPr txBox="1"/>
          <p:nvPr/>
        </p:nvSpPr>
        <p:spPr>
          <a:xfrm>
            <a:off x="6438818" y="6129158"/>
            <a:ext cx="179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8F9FB74-2544-4908-946E-878E5A07850C}"/>
              </a:ext>
            </a:extLst>
          </p:cNvPr>
          <p:cNvSpPr txBox="1"/>
          <p:nvPr/>
        </p:nvSpPr>
        <p:spPr>
          <a:xfrm>
            <a:off x="1198827" y="328195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0                           0                     0.99                  0</a:t>
            </a:r>
            <a:endParaRPr lang="ko-KR" altLang="en-US" b="1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FB9BCA2-AC0F-4784-9A30-2A9BFFE4E152}"/>
              </a:ext>
            </a:extLst>
          </p:cNvPr>
          <p:cNvSpPr txBox="1"/>
          <p:nvPr/>
        </p:nvSpPr>
        <p:spPr>
          <a:xfrm>
            <a:off x="1111464" y="4729732"/>
            <a:ext cx="456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0                          0.9801                 0                     0</a:t>
            </a:r>
            <a:endParaRPr lang="ko-KR" altLang="en-US" b="1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C040B2-C08A-40CC-B9D8-00E99234E3EB}"/>
              </a:ext>
            </a:extLst>
          </p:cNvPr>
          <p:cNvSpPr txBox="1"/>
          <p:nvPr/>
        </p:nvSpPr>
        <p:spPr>
          <a:xfrm>
            <a:off x="1144264" y="6093615"/>
            <a:ext cx="448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0.1                     0.                    0.97                  0.2</a:t>
            </a:r>
            <a:endParaRPr lang="ko-KR" altLang="en-US" b="1" dirty="0"/>
          </a:p>
        </p:txBody>
      </p:sp>
      <p:sp>
        <p:nvSpPr>
          <p:cNvPr id="122" name="위쪽 화살표 65">
            <a:extLst>
              <a:ext uri="{FF2B5EF4-FFF2-40B4-BE49-F238E27FC236}">
                <a16:creationId xmlns:a16="http://schemas.microsoft.com/office/drawing/2014/main" id="{285ABD3C-EA1B-4D48-A909-067964B62174}"/>
              </a:ext>
            </a:extLst>
          </p:cNvPr>
          <p:cNvSpPr/>
          <p:nvPr/>
        </p:nvSpPr>
        <p:spPr>
          <a:xfrm>
            <a:off x="2628900" y="3781843"/>
            <a:ext cx="348251" cy="80338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아래쪽 화살표 67">
            <a:extLst>
              <a:ext uri="{FF2B5EF4-FFF2-40B4-BE49-F238E27FC236}">
                <a16:creationId xmlns:a16="http://schemas.microsoft.com/office/drawing/2014/main" id="{F54BFFD7-EED4-47BF-8BE5-72BA5932BB61}"/>
              </a:ext>
            </a:extLst>
          </p:cNvPr>
          <p:cNvSpPr/>
          <p:nvPr/>
        </p:nvSpPr>
        <p:spPr>
          <a:xfrm>
            <a:off x="2596151" y="5277395"/>
            <a:ext cx="381000" cy="637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F8BE11D-17BB-4043-A80E-45A2F0175F40}"/>
              </a:ext>
            </a:extLst>
          </p:cNvPr>
          <p:cNvSpPr txBox="1"/>
          <p:nvPr/>
        </p:nvSpPr>
        <p:spPr>
          <a:xfrm>
            <a:off x="3297318" y="5377891"/>
            <a:ext cx="5917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position,action</a:t>
            </a:r>
            <a:r>
              <a:rPr lang="en-US" altLang="ko-KR" b="1" dirty="0"/>
              <a:t>]=</a:t>
            </a:r>
            <a:r>
              <a:rPr lang="en-US" altLang="ko-KR" b="1" dirty="0" err="1"/>
              <a:t>reward+dis</a:t>
            </a:r>
            <a:r>
              <a:rPr lang="en-US" altLang="ko-KR" b="1" dirty="0"/>
              <a:t>* </a:t>
            </a:r>
            <a:r>
              <a:rPr lang="en-US" altLang="ko-KR" b="1" dirty="0" err="1"/>
              <a:t>np.max</a:t>
            </a:r>
            <a:r>
              <a:rPr lang="en-US" altLang="ko-KR" b="1" dirty="0"/>
              <a:t>(Q[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, :])</a:t>
            </a:r>
          </a:p>
          <a:p>
            <a:r>
              <a:rPr lang="en-US" altLang="ko-KR" b="1" dirty="0"/>
              <a:t>=0 + 0.99*0.97= 0.9603</a:t>
            </a:r>
            <a:endParaRPr lang="ko-KR" altLang="en-US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968561-CBDE-49D8-B6D0-A73BBDA58D0F}"/>
              </a:ext>
            </a:extLst>
          </p:cNvPr>
          <p:cNvSpPr txBox="1"/>
          <p:nvPr/>
        </p:nvSpPr>
        <p:spPr>
          <a:xfrm>
            <a:off x="3229534" y="3779411"/>
            <a:ext cx="5917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position,action</a:t>
            </a:r>
            <a:r>
              <a:rPr lang="en-US" altLang="ko-KR" b="1" dirty="0"/>
              <a:t>]=</a:t>
            </a:r>
            <a:r>
              <a:rPr lang="en-US" altLang="ko-KR" b="1" dirty="0" err="1"/>
              <a:t>reward+dis</a:t>
            </a:r>
            <a:r>
              <a:rPr lang="en-US" altLang="ko-KR" b="1" dirty="0"/>
              <a:t>* </a:t>
            </a:r>
            <a:r>
              <a:rPr lang="en-US" altLang="ko-KR" b="1" dirty="0" err="1"/>
              <a:t>np.max</a:t>
            </a:r>
            <a:r>
              <a:rPr lang="en-US" altLang="ko-KR" b="1" dirty="0"/>
              <a:t>(Q[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, :])</a:t>
            </a:r>
          </a:p>
          <a:p>
            <a:r>
              <a:rPr lang="en-US" altLang="ko-KR" b="1" dirty="0"/>
              <a:t>=0 + 0.99*0.99= 0.9801</a:t>
            </a:r>
            <a:endParaRPr lang="ko-KR" altLang="en-US" b="1" dirty="0"/>
          </a:p>
        </p:txBody>
      </p:sp>
      <p:sp>
        <p:nvSpPr>
          <p:cNvPr id="129" name="사각형: 둥근 모서리 9">
            <a:extLst>
              <a:ext uri="{FF2B5EF4-FFF2-40B4-BE49-F238E27FC236}">
                <a16:creationId xmlns:a16="http://schemas.microsoft.com/office/drawing/2014/main" id="{3B228FE7-8406-4EDA-AB49-CF8829D4B41F}"/>
              </a:ext>
            </a:extLst>
          </p:cNvPr>
          <p:cNvSpPr/>
          <p:nvPr/>
        </p:nvSpPr>
        <p:spPr>
          <a:xfrm flipV="1">
            <a:off x="2221345" y="4535772"/>
            <a:ext cx="1360055" cy="7912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사각형: 둥근 모서리 9">
            <a:extLst>
              <a:ext uri="{FF2B5EF4-FFF2-40B4-BE49-F238E27FC236}">
                <a16:creationId xmlns:a16="http://schemas.microsoft.com/office/drawing/2014/main" id="{AA7EAC12-7FBF-42F1-A39C-D0BD8E8D6B7C}"/>
              </a:ext>
            </a:extLst>
          </p:cNvPr>
          <p:cNvSpPr/>
          <p:nvPr/>
        </p:nvSpPr>
        <p:spPr>
          <a:xfrm flipV="1">
            <a:off x="4718990" y="4017726"/>
            <a:ext cx="1360055" cy="47740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사각형: 둥근 모서리 9">
            <a:extLst>
              <a:ext uri="{FF2B5EF4-FFF2-40B4-BE49-F238E27FC236}">
                <a16:creationId xmlns:a16="http://schemas.microsoft.com/office/drawing/2014/main" id="{A1CB8AEF-57C4-4572-98CF-557DFBD5E38A}"/>
              </a:ext>
            </a:extLst>
          </p:cNvPr>
          <p:cNvSpPr/>
          <p:nvPr/>
        </p:nvSpPr>
        <p:spPr>
          <a:xfrm flipV="1">
            <a:off x="4925887" y="5676579"/>
            <a:ext cx="1360055" cy="47740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A9268FD-B59D-44EE-863C-E6494B58007D}"/>
              </a:ext>
            </a:extLst>
          </p:cNvPr>
          <p:cNvSpPr txBox="1"/>
          <p:nvPr/>
        </p:nvSpPr>
        <p:spPr>
          <a:xfrm>
            <a:off x="7994522" y="4642848"/>
            <a:ext cx="4043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아래 칸에 </a:t>
            </a:r>
            <a:r>
              <a:rPr lang="en-US" altLang="ko-KR" b="1" dirty="0"/>
              <a:t>0.9603 </a:t>
            </a:r>
            <a:r>
              <a:rPr lang="ko-KR" altLang="en-US" b="1" dirty="0"/>
              <a:t>이 대입되는게</a:t>
            </a:r>
            <a:endParaRPr lang="en-US" altLang="ko-KR" b="1" dirty="0"/>
          </a:p>
          <a:p>
            <a:r>
              <a:rPr lang="ko-KR" altLang="en-US" b="1" dirty="0"/>
              <a:t>올바른 값이나 </a:t>
            </a:r>
            <a:r>
              <a:rPr lang="ko-KR" altLang="en-US" b="1" dirty="0" err="1"/>
              <a:t>미끄러진값</a:t>
            </a:r>
            <a:r>
              <a:rPr lang="ko-KR" altLang="en-US" b="1" dirty="0"/>
              <a:t> </a:t>
            </a:r>
            <a:r>
              <a:rPr lang="en-US" altLang="ko-KR" b="1" dirty="0"/>
              <a:t>0.9801 </a:t>
            </a:r>
            <a:r>
              <a:rPr lang="ko-KR" altLang="en-US" b="1" dirty="0"/>
              <a:t>대입</a:t>
            </a:r>
          </a:p>
        </p:txBody>
      </p:sp>
    </p:spTree>
    <p:extLst>
      <p:ext uri="{BB962C8B-B14F-4D97-AF65-F5344CB8AC3E}">
        <p14:creationId xmlns:p14="http://schemas.microsoft.com/office/powerpoint/2010/main" val="177135710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np.max</a:t>
            </a:r>
            <a:r>
              <a:rPr lang="en-US" altLang="ko-KR" dirty="0"/>
              <a:t>(Q[</a:t>
            </a:r>
            <a:r>
              <a:rPr lang="en-US" altLang="ko-KR" dirty="0" err="1"/>
              <a:t>new_position</a:t>
            </a:r>
            <a:r>
              <a:rPr lang="en-US" altLang="ko-KR" dirty="0"/>
              <a:t>, :]) </a:t>
            </a:r>
            <a:r>
              <a:rPr lang="ko-KR" altLang="en-US" dirty="0"/>
              <a:t>가 </a:t>
            </a:r>
            <a:r>
              <a:rPr lang="en-US" altLang="ko-KR" dirty="0"/>
              <a:t>action </a:t>
            </a:r>
            <a:r>
              <a:rPr lang="ko-KR" altLang="en-US" dirty="0"/>
              <a:t>대로 이동한 값인지 완전히 신뢰하기 어려움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np.max</a:t>
            </a:r>
            <a:r>
              <a:rPr lang="en-US" altLang="ko-KR" dirty="0"/>
              <a:t>(Q[</a:t>
            </a:r>
            <a:r>
              <a:rPr lang="en-US" altLang="ko-KR" dirty="0" err="1"/>
              <a:t>new_position</a:t>
            </a:r>
            <a:r>
              <a:rPr lang="en-US" altLang="ko-KR" dirty="0"/>
              <a:t>, :])  </a:t>
            </a:r>
            <a:r>
              <a:rPr lang="ko-KR" altLang="en-US" dirty="0"/>
              <a:t>의 데이터를 반영하되 일부만 반영 하고 기존 </a:t>
            </a:r>
            <a:r>
              <a:rPr lang="en-US" altLang="ko-KR" dirty="0"/>
              <a:t>Q[</a:t>
            </a:r>
            <a:r>
              <a:rPr lang="en-US" altLang="ko-KR" dirty="0" err="1"/>
              <a:t>position,action</a:t>
            </a:r>
            <a:r>
              <a:rPr lang="en-US" altLang="ko-KR" dirty="0"/>
              <a:t>] </a:t>
            </a:r>
            <a:r>
              <a:rPr lang="ko-KR" altLang="en-US" dirty="0"/>
              <a:t>의 정보도 일부 남겨둠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learning_rate</a:t>
            </a:r>
            <a:r>
              <a:rPr lang="en-US" altLang="ko-KR" dirty="0"/>
              <a:t>=0.85</a:t>
            </a:r>
          </a:p>
          <a:p>
            <a:r>
              <a:rPr lang="en-US" altLang="ko-KR" dirty="0"/>
              <a:t>(1-learning_rate)*Q[</a:t>
            </a:r>
            <a:r>
              <a:rPr lang="en-US" altLang="ko-KR" dirty="0" err="1"/>
              <a:t>position,action</a:t>
            </a:r>
            <a:r>
              <a:rPr lang="en-US" altLang="ko-KR" dirty="0"/>
              <a:t>]+</a:t>
            </a:r>
            <a:r>
              <a:rPr lang="en-US" altLang="ko-KR" dirty="0" err="1"/>
              <a:t>learning_rate</a:t>
            </a:r>
            <a:r>
              <a:rPr lang="en-US" altLang="ko-KR" dirty="0"/>
              <a:t>*(</a:t>
            </a:r>
            <a:r>
              <a:rPr lang="en-US" altLang="ko-KR" dirty="0" err="1"/>
              <a:t>reward+weight</a:t>
            </a:r>
            <a:r>
              <a:rPr lang="en-US" altLang="ko-KR" dirty="0"/>
              <a:t>* </a:t>
            </a:r>
            <a:r>
              <a:rPr lang="en-US" altLang="ko-KR" dirty="0" err="1"/>
              <a:t>np.max</a:t>
            </a:r>
            <a:r>
              <a:rPr lang="en-US" altLang="ko-KR" dirty="0"/>
              <a:t>(Q[</a:t>
            </a:r>
            <a:r>
              <a:rPr lang="en-US" altLang="ko-KR" dirty="0" err="1"/>
              <a:t>new_position</a:t>
            </a:r>
            <a:r>
              <a:rPr lang="en-US" altLang="ko-KR" dirty="0"/>
              <a:t>, :]))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3928359" y="2795526"/>
            <a:ext cx="6035390" cy="7912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4931384" y="3991175"/>
            <a:ext cx="564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learning_rate</a:t>
            </a:r>
            <a:r>
              <a:rPr lang="ko-KR" altLang="en-US" b="1" dirty="0"/>
              <a:t>를 곱해서 </a:t>
            </a:r>
            <a:r>
              <a:rPr lang="en-US" altLang="ko-KR" b="1" dirty="0"/>
              <a:t>reward+</a:t>
            </a:r>
            <a:r>
              <a:rPr lang="ko-KR" altLang="en-US" b="1" dirty="0"/>
              <a:t>다음위치를 업데이트함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6481902" y="3505696"/>
            <a:ext cx="254003" cy="46789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158426" y="2990118"/>
            <a:ext cx="3700914" cy="51431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259059" y="3839989"/>
            <a:ext cx="360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기존 데이터는 </a:t>
            </a:r>
            <a:r>
              <a:rPr lang="en-US" altLang="ko-KR" b="1" dirty="0"/>
              <a:t>1-learning_rate</a:t>
            </a:r>
            <a:r>
              <a:rPr lang="ko-KR" altLang="en-US" b="1" dirty="0"/>
              <a:t>반영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1655339" y="3571480"/>
            <a:ext cx="15513" cy="32744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680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9C9F2C0-9D44-4CFB-A0F1-E7438AEC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어떤 위치로 이동했는데 미끄러져서 이동</a:t>
            </a:r>
            <a:r>
              <a:rPr lang="en-US" altLang="ko-KR" sz="1400" dirty="0"/>
              <a:t> </a:t>
            </a:r>
            <a:r>
              <a:rPr lang="ko-KR" altLang="en-US" sz="1400" dirty="0"/>
              <a:t>한 것일수도 있고 입력한 </a:t>
            </a:r>
            <a:r>
              <a:rPr lang="en-US" altLang="ko-KR" sz="1400" dirty="0"/>
              <a:t>action </a:t>
            </a:r>
            <a:r>
              <a:rPr lang="ko-KR" altLang="en-US" sz="1400" dirty="0"/>
              <a:t>대로 이동 한 것일 수도 있음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같은 위치에서 </a:t>
            </a:r>
            <a:r>
              <a:rPr lang="en-US" altLang="ko-KR" sz="1400" dirty="0"/>
              <a:t>down </a:t>
            </a:r>
            <a:r>
              <a:rPr lang="ko-KR" altLang="en-US" sz="1400" dirty="0"/>
              <a:t>이라는 </a:t>
            </a:r>
            <a:r>
              <a:rPr lang="en-US" altLang="ko-KR" sz="1400" dirty="0"/>
              <a:t>action </a:t>
            </a:r>
            <a:r>
              <a:rPr lang="ko-KR" altLang="en-US" sz="1400" dirty="0"/>
              <a:t>을 입력 했으나 </a:t>
            </a:r>
            <a:r>
              <a:rPr lang="en-US" altLang="ko-KR" sz="1400" dirty="0"/>
              <a:t>up </a:t>
            </a:r>
            <a:r>
              <a:rPr lang="ko-KR" altLang="en-US" sz="1400" dirty="0"/>
              <a:t>이 실행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learning_rate</a:t>
            </a:r>
            <a:r>
              <a:rPr lang="en-US" altLang="ko-KR" sz="1400" dirty="0"/>
              <a:t>=0.85</a:t>
            </a:r>
          </a:p>
          <a:p>
            <a:r>
              <a:rPr lang="en-US" altLang="ko-KR" sz="1400" dirty="0"/>
              <a:t>(1-learning_rate)*Q[</a:t>
            </a:r>
            <a:r>
              <a:rPr lang="en-US" altLang="ko-KR" sz="1400" dirty="0" err="1"/>
              <a:t>position,action</a:t>
            </a:r>
            <a:r>
              <a:rPr lang="en-US" altLang="ko-KR" sz="1400" dirty="0"/>
              <a:t>]+</a:t>
            </a:r>
            <a:r>
              <a:rPr lang="en-US" altLang="ko-KR" sz="1400" dirty="0" err="1"/>
              <a:t>learning_rate</a:t>
            </a:r>
            <a:r>
              <a:rPr lang="en-US" altLang="ko-KR" sz="1400" dirty="0"/>
              <a:t>*(</a:t>
            </a:r>
            <a:r>
              <a:rPr lang="en-US" altLang="ko-KR" sz="1400" dirty="0" err="1"/>
              <a:t>reward+weight</a:t>
            </a:r>
            <a:r>
              <a:rPr lang="en-US" altLang="ko-KR" sz="1400" dirty="0"/>
              <a:t>* </a:t>
            </a:r>
            <a:r>
              <a:rPr lang="en-US" altLang="ko-KR" sz="1400" dirty="0" err="1"/>
              <a:t>np.max</a:t>
            </a:r>
            <a:r>
              <a:rPr lang="en-US" altLang="ko-KR" sz="1400" dirty="0"/>
              <a:t>(Q[</a:t>
            </a:r>
            <a:r>
              <a:rPr lang="en-US" altLang="ko-KR" sz="1400" dirty="0" err="1"/>
              <a:t>new_position</a:t>
            </a:r>
            <a:r>
              <a:rPr lang="en-US" altLang="ko-KR" sz="1400" dirty="0"/>
              <a:t>, :]))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D86DC35-2B72-47DD-A19F-7377E6AF772E}"/>
              </a:ext>
            </a:extLst>
          </p:cNvPr>
          <p:cNvGrpSpPr/>
          <p:nvPr/>
        </p:nvGrpSpPr>
        <p:grpSpPr>
          <a:xfrm>
            <a:off x="914400" y="4719271"/>
            <a:ext cx="5181600" cy="454253"/>
            <a:chOff x="612613" y="3346938"/>
            <a:chExt cx="5181600" cy="691662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33F4093F-9305-4887-8AFD-31CA94EDDE22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3AE55B46-6D10-46BC-BA9F-3C9D966F1F40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2F9F1F2-02BD-4594-93CF-2BAF2F5B4E33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B4898015-3F9D-4979-8994-5ECB41D526A5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90DE218B-926A-4A44-ACBD-827509F11C29}"/>
              </a:ext>
            </a:extLst>
          </p:cNvPr>
          <p:cNvSpPr txBox="1"/>
          <p:nvPr/>
        </p:nvSpPr>
        <p:spPr>
          <a:xfrm>
            <a:off x="1261022" y="2667000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왼쪽                    아래                   오른쪽              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CD65725-49F7-402E-B706-4DFAE26CC744}"/>
              </a:ext>
            </a:extLst>
          </p:cNvPr>
          <p:cNvSpPr txBox="1"/>
          <p:nvPr/>
        </p:nvSpPr>
        <p:spPr>
          <a:xfrm>
            <a:off x="6203236" y="4729732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Q[position]</a:t>
            </a:r>
            <a:endParaRPr lang="ko-KR" altLang="en-US" b="1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BBE32BD2-C52C-4516-B712-E8D85DD7442B}"/>
              </a:ext>
            </a:extLst>
          </p:cNvPr>
          <p:cNvGrpSpPr/>
          <p:nvPr/>
        </p:nvGrpSpPr>
        <p:grpSpPr>
          <a:xfrm>
            <a:off x="914400" y="3163796"/>
            <a:ext cx="5181600" cy="531407"/>
            <a:chOff x="612613" y="3346938"/>
            <a:chExt cx="5181600" cy="691662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2C5D0FBE-9E2A-41A4-B145-AA3574302CA8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13E4893B-72EE-47EF-BD0A-B1755A8568FA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93CA3901-555A-4B4D-A55C-B7699FE811C3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427281F4-8C42-4F64-9CC5-F5E0AFDBDE73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AB2C8A8A-0B30-4513-B3C0-614AA2A4DB78}"/>
              </a:ext>
            </a:extLst>
          </p:cNvPr>
          <p:cNvSpPr txBox="1"/>
          <p:nvPr/>
        </p:nvSpPr>
        <p:spPr>
          <a:xfrm>
            <a:off x="6286580" y="3321367"/>
            <a:ext cx="179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96024F21-E7F3-45D0-8C89-18D7CE542F48}"/>
              </a:ext>
            </a:extLst>
          </p:cNvPr>
          <p:cNvGrpSpPr/>
          <p:nvPr/>
        </p:nvGrpSpPr>
        <p:grpSpPr>
          <a:xfrm>
            <a:off x="914400" y="5989744"/>
            <a:ext cx="5181600" cy="514607"/>
            <a:chOff x="612613" y="3346938"/>
            <a:chExt cx="5181600" cy="691662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4B640CD8-FDDB-4D42-AEDB-82DC77869DA5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13B4AD37-1FF9-41E0-90BA-70FD1E3A717D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6115FF8D-DC64-4DD4-9F99-1ABD81FD42C6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D4A5E434-F594-49F5-94BA-B309EFEA7B15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B2179A2A-1570-47B4-BBB0-A4608293182C}"/>
              </a:ext>
            </a:extLst>
          </p:cNvPr>
          <p:cNvSpPr txBox="1"/>
          <p:nvPr/>
        </p:nvSpPr>
        <p:spPr>
          <a:xfrm>
            <a:off x="6438818" y="6129158"/>
            <a:ext cx="179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8F9FB74-2544-4908-946E-878E5A07850C}"/>
              </a:ext>
            </a:extLst>
          </p:cNvPr>
          <p:cNvSpPr txBox="1"/>
          <p:nvPr/>
        </p:nvSpPr>
        <p:spPr>
          <a:xfrm>
            <a:off x="1198827" y="328195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0                           0                     0.99                  0</a:t>
            </a:r>
            <a:endParaRPr lang="ko-KR" altLang="en-US" b="1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FB9BCA2-AC0F-4784-9A30-2A9BFFE4E152}"/>
              </a:ext>
            </a:extLst>
          </p:cNvPr>
          <p:cNvSpPr txBox="1"/>
          <p:nvPr/>
        </p:nvSpPr>
        <p:spPr>
          <a:xfrm>
            <a:off x="1111464" y="4729732"/>
            <a:ext cx="451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0                          0.9603                0                     0</a:t>
            </a:r>
            <a:endParaRPr lang="ko-KR" altLang="en-US" b="1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C040B2-C08A-40CC-B9D8-00E99234E3EB}"/>
              </a:ext>
            </a:extLst>
          </p:cNvPr>
          <p:cNvSpPr txBox="1"/>
          <p:nvPr/>
        </p:nvSpPr>
        <p:spPr>
          <a:xfrm>
            <a:off x="1144264" y="6093615"/>
            <a:ext cx="448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0.1                     0.                    0.97                  0.2</a:t>
            </a:r>
            <a:endParaRPr lang="ko-KR" altLang="en-US" b="1" dirty="0"/>
          </a:p>
        </p:txBody>
      </p:sp>
      <p:sp>
        <p:nvSpPr>
          <p:cNvPr id="122" name="위쪽 화살표 65">
            <a:extLst>
              <a:ext uri="{FF2B5EF4-FFF2-40B4-BE49-F238E27FC236}">
                <a16:creationId xmlns:a16="http://schemas.microsoft.com/office/drawing/2014/main" id="{285ABD3C-EA1B-4D48-A909-067964B62174}"/>
              </a:ext>
            </a:extLst>
          </p:cNvPr>
          <p:cNvSpPr/>
          <p:nvPr/>
        </p:nvSpPr>
        <p:spPr>
          <a:xfrm>
            <a:off x="2628900" y="3781843"/>
            <a:ext cx="348251" cy="80338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아래쪽 화살표 67">
            <a:extLst>
              <a:ext uri="{FF2B5EF4-FFF2-40B4-BE49-F238E27FC236}">
                <a16:creationId xmlns:a16="http://schemas.microsoft.com/office/drawing/2014/main" id="{F54BFFD7-EED4-47BF-8BE5-72BA5932BB61}"/>
              </a:ext>
            </a:extLst>
          </p:cNvPr>
          <p:cNvSpPr/>
          <p:nvPr/>
        </p:nvSpPr>
        <p:spPr>
          <a:xfrm>
            <a:off x="2596151" y="5277395"/>
            <a:ext cx="381000" cy="637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968561-CBDE-49D8-B6D0-A73BBDA58D0F}"/>
              </a:ext>
            </a:extLst>
          </p:cNvPr>
          <p:cNvSpPr txBox="1"/>
          <p:nvPr/>
        </p:nvSpPr>
        <p:spPr>
          <a:xfrm>
            <a:off x="3229534" y="3779411"/>
            <a:ext cx="594425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(1-learning_rate)*Q[</a:t>
            </a:r>
            <a:r>
              <a:rPr lang="en-US" altLang="ko-KR" sz="1100" b="1" dirty="0" err="1"/>
              <a:t>position,action</a:t>
            </a:r>
            <a:r>
              <a:rPr lang="en-US" altLang="ko-KR" sz="1100" b="1" dirty="0"/>
              <a:t>]+</a:t>
            </a:r>
            <a:r>
              <a:rPr lang="en-US" altLang="ko-KR" sz="1100" b="1" dirty="0" err="1"/>
              <a:t>learning_rate</a:t>
            </a:r>
            <a:r>
              <a:rPr lang="en-US" altLang="ko-KR" sz="1100" b="1" dirty="0"/>
              <a:t>*(</a:t>
            </a:r>
            <a:r>
              <a:rPr lang="en-US" altLang="ko-KR" sz="1100" b="1" dirty="0" err="1"/>
              <a:t>reward+weight</a:t>
            </a:r>
            <a:r>
              <a:rPr lang="en-US" altLang="ko-KR" sz="1100" b="1" dirty="0"/>
              <a:t>* </a:t>
            </a:r>
            <a:r>
              <a:rPr lang="en-US" altLang="ko-KR" sz="1100" b="1" dirty="0" err="1"/>
              <a:t>np.max</a:t>
            </a:r>
            <a:r>
              <a:rPr lang="en-US" altLang="ko-KR" sz="1100" b="1" dirty="0"/>
              <a:t>(Q[</a:t>
            </a:r>
            <a:r>
              <a:rPr lang="en-US" altLang="ko-KR" sz="1100" b="1" dirty="0" err="1"/>
              <a:t>new_position</a:t>
            </a:r>
            <a:r>
              <a:rPr lang="en-US" altLang="ko-KR" sz="1100" b="1" dirty="0"/>
              <a:t>, :]))</a:t>
            </a:r>
          </a:p>
          <a:p>
            <a:endParaRPr lang="en-US" altLang="ko-KR" sz="1100" b="1" dirty="0"/>
          </a:p>
          <a:p>
            <a:r>
              <a:rPr lang="en-US" altLang="ko-KR" sz="1100" b="1" dirty="0"/>
              <a:t>=(1-0.85)*0.9603+0.85*(0+0.99*0.99)=0.833085‬</a:t>
            </a:r>
            <a:endParaRPr lang="ko-KR" altLang="en-US" sz="1100" b="1" dirty="0"/>
          </a:p>
        </p:txBody>
      </p:sp>
      <p:sp>
        <p:nvSpPr>
          <p:cNvPr id="129" name="사각형: 둥근 모서리 9">
            <a:extLst>
              <a:ext uri="{FF2B5EF4-FFF2-40B4-BE49-F238E27FC236}">
                <a16:creationId xmlns:a16="http://schemas.microsoft.com/office/drawing/2014/main" id="{3B228FE7-8406-4EDA-AB49-CF8829D4B41F}"/>
              </a:ext>
            </a:extLst>
          </p:cNvPr>
          <p:cNvSpPr/>
          <p:nvPr/>
        </p:nvSpPr>
        <p:spPr>
          <a:xfrm flipV="1">
            <a:off x="2221345" y="4535772"/>
            <a:ext cx="1360055" cy="7912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9">
            <a:extLst>
              <a:ext uri="{FF2B5EF4-FFF2-40B4-BE49-F238E27FC236}">
                <a16:creationId xmlns:a16="http://schemas.microsoft.com/office/drawing/2014/main" id="{DDE6F099-BED3-4731-879A-52549E59A61A}"/>
              </a:ext>
            </a:extLst>
          </p:cNvPr>
          <p:cNvSpPr/>
          <p:nvPr/>
        </p:nvSpPr>
        <p:spPr>
          <a:xfrm flipV="1">
            <a:off x="3179445" y="1821926"/>
            <a:ext cx="6035390" cy="42959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7FBAB5-43B2-4267-96C8-C5F31E10B8CB}"/>
              </a:ext>
            </a:extLst>
          </p:cNvPr>
          <p:cNvSpPr txBox="1"/>
          <p:nvPr/>
        </p:nvSpPr>
        <p:spPr>
          <a:xfrm>
            <a:off x="4550317" y="2324998"/>
            <a:ext cx="3830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/>
              <a:t>learning_rate</a:t>
            </a:r>
            <a:r>
              <a:rPr lang="ko-KR" altLang="en-US" sz="1200" b="1" dirty="0"/>
              <a:t>를 곱해서 </a:t>
            </a:r>
            <a:r>
              <a:rPr lang="en-US" altLang="ko-KR" sz="1200" b="1" dirty="0"/>
              <a:t>reward+</a:t>
            </a:r>
            <a:r>
              <a:rPr lang="ko-KR" altLang="en-US" sz="1200" b="1" dirty="0"/>
              <a:t>다음위치를 업데이트함</a:t>
            </a:r>
          </a:p>
        </p:txBody>
      </p:sp>
      <p:sp>
        <p:nvSpPr>
          <p:cNvPr id="37" name="사각형: 둥근 모서리 9">
            <a:extLst>
              <a:ext uri="{FF2B5EF4-FFF2-40B4-BE49-F238E27FC236}">
                <a16:creationId xmlns:a16="http://schemas.microsoft.com/office/drawing/2014/main" id="{291E75C7-9008-4B3B-88B7-E1FDE1D7F714}"/>
              </a:ext>
            </a:extLst>
          </p:cNvPr>
          <p:cNvSpPr/>
          <p:nvPr/>
        </p:nvSpPr>
        <p:spPr>
          <a:xfrm flipV="1">
            <a:off x="314036" y="1815351"/>
            <a:ext cx="2810164" cy="51431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57174A-4A15-41A7-AA69-F51E8A6D6380}"/>
              </a:ext>
            </a:extLst>
          </p:cNvPr>
          <p:cNvSpPr txBox="1"/>
          <p:nvPr/>
        </p:nvSpPr>
        <p:spPr>
          <a:xfrm>
            <a:off x="422204" y="2339406"/>
            <a:ext cx="22797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기존 데이터는 </a:t>
            </a:r>
            <a:r>
              <a:rPr lang="en-US" altLang="ko-KR" sz="1100" b="1" dirty="0"/>
              <a:t>1-learning_rate</a:t>
            </a:r>
            <a:r>
              <a:rPr lang="ko-KR" altLang="en-US" sz="1100" b="1" dirty="0"/>
              <a:t>반영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3C9253A-A256-4683-9CF8-45F00100CDD0}"/>
              </a:ext>
            </a:extLst>
          </p:cNvPr>
          <p:cNvSpPr txBox="1"/>
          <p:nvPr/>
        </p:nvSpPr>
        <p:spPr>
          <a:xfrm>
            <a:off x="3650623" y="5202663"/>
            <a:ext cx="7640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66% </a:t>
            </a:r>
            <a:r>
              <a:rPr lang="ko-KR" altLang="en-US" b="1" dirty="0"/>
              <a:t>는 입력한 </a:t>
            </a:r>
            <a:r>
              <a:rPr lang="en-US" altLang="ko-KR" b="1" dirty="0"/>
              <a:t>action </a:t>
            </a:r>
            <a:r>
              <a:rPr lang="ko-KR" altLang="en-US" b="1" dirty="0"/>
              <a:t>대로 실행하기 때문에 </a:t>
            </a:r>
            <a:r>
              <a:rPr lang="ko-KR" altLang="en-US" b="1" dirty="0" err="1"/>
              <a:t>기존값</a:t>
            </a:r>
            <a:r>
              <a:rPr lang="ko-KR" altLang="en-US" b="1" dirty="0"/>
              <a:t> </a:t>
            </a:r>
            <a:r>
              <a:rPr lang="en-US" altLang="ko-KR" b="1" dirty="0"/>
              <a:t>0.9603 </a:t>
            </a:r>
            <a:r>
              <a:rPr lang="ko-KR" altLang="en-US" b="1" dirty="0"/>
              <a:t>이 올바른 값일 </a:t>
            </a:r>
            <a:endParaRPr lang="en-US" altLang="ko-KR" b="1" dirty="0"/>
          </a:p>
          <a:p>
            <a:r>
              <a:rPr lang="ko-KR" altLang="en-US" b="1" dirty="0"/>
              <a:t>확률은 </a:t>
            </a:r>
            <a:r>
              <a:rPr lang="en-US" altLang="ko-KR" b="1" dirty="0"/>
              <a:t>66% -&gt; </a:t>
            </a:r>
            <a:r>
              <a:rPr lang="ko-KR" altLang="en-US" b="1" dirty="0"/>
              <a:t>기존 값도 일부 반영하고 이동할 다음 위치의 값도 일부 반영</a:t>
            </a:r>
          </a:p>
        </p:txBody>
      </p:sp>
      <p:sp>
        <p:nvSpPr>
          <p:cNvPr id="4" name="화살표: 굽음 3">
            <a:extLst>
              <a:ext uri="{FF2B5EF4-FFF2-40B4-BE49-F238E27FC236}">
                <a16:creationId xmlns:a16="http://schemas.microsoft.com/office/drawing/2014/main" id="{650189E4-B248-4FDE-A8B6-05937B56ECB2}"/>
              </a:ext>
            </a:extLst>
          </p:cNvPr>
          <p:cNvSpPr/>
          <p:nvPr/>
        </p:nvSpPr>
        <p:spPr>
          <a:xfrm rot="10800000">
            <a:off x="3643324" y="4433153"/>
            <a:ext cx="457200" cy="76437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946F59-079D-4F19-AAEC-2AF309EBDA06}"/>
              </a:ext>
            </a:extLst>
          </p:cNvPr>
          <p:cNvSpPr txBox="1"/>
          <p:nvPr/>
        </p:nvSpPr>
        <p:spPr>
          <a:xfrm>
            <a:off x="4185727" y="4364757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0.833085 </a:t>
            </a:r>
            <a:r>
              <a:rPr lang="ko-KR" altLang="en-US" b="1" dirty="0">
                <a:solidFill>
                  <a:srgbClr val="C00000"/>
                </a:solidFill>
              </a:rPr>
              <a:t>로 수정</a:t>
            </a:r>
          </a:p>
        </p:txBody>
      </p:sp>
    </p:spTree>
    <p:extLst>
      <p:ext uri="{BB962C8B-B14F-4D97-AF65-F5344CB8AC3E}">
        <p14:creationId xmlns:p14="http://schemas.microsoft.com/office/powerpoint/2010/main" val="174149250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862547"/>
          </a:xfrm>
        </p:spPr>
        <p:txBody>
          <a:bodyPr>
            <a:normAutofit/>
          </a:bodyPr>
          <a:lstStyle/>
          <a:p>
            <a:r>
              <a:rPr lang="en-US" altLang="ko-KR" dirty="0"/>
              <a:t>Noise</a:t>
            </a:r>
            <a:r>
              <a:rPr lang="ko-KR" altLang="en-US" dirty="0"/>
              <a:t>를 이용해서 기존 </a:t>
            </a:r>
            <a:r>
              <a:rPr lang="en-US" altLang="ko-KR" dirty="0"/>
              <a:t>Q</a:t>
            </a:r>
            <a:r>
              <a:rPr lang="ko-KR" altLang="en-US" dirty="0"/>
              <a:t>테이블이 아닌 </a:t>
            </a:r>
            <a:r>
              <a:rPr lang="en-US" altLang="ko-KR" dirty="0"/>
              <a:t>Exploration</a:t>
            </a:r>
            <a:r>
              <a:rPr lang="ko-KR" altLang="en-US" dirty="0"/>
              <a:t>을 더 많이 하도록 설정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98" y="1688123"/>
            <a:ext cx="8543925" cy="4295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15119"/>
          <a:stretch/>
        </p:blipFill>
        <p:spPr>
          <a:xfrm>
            <a:off x="4724400" y="2438400"/>
            <a:ext cx="6901132" cy="1143000"/>
          </a:xfrm>
          <a:prstGeom prst="rect">
            <a:avLst/>
          </a:prstGeom>
        </p:spPr>
      </p:pic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2B250628-2632-49E5-A4EB-20FEBA5F7892}"/>
              </a:ext>
            </a:extLst>
          </p:cNvPr>
          <p:cNvSpPr/>
          <p:nvPr/>
        </p:nvSpPr>
        <p:spPr>
          <a:xfrm flipV="1">
            <a:off x="4724400" y="2827105"/>
            <a:ext cx="6858000" cy="52569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3C309E-CB9A-4371-8E5F-6BE271CFEB9C}"/>
              </a:ext>
            </a:extLst>
          </p:cNvPr>
          <p:cNvSpPr txBox="1"/>
          <p:nvPr/>
        </p:nvSpPr>
        <p:spPr>
          <a:xfrm>
            <a:off x="7467600" y="3463636"/>
            <a:ext cx="47019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noise </a:t>
            </a:r>
            <a:r>
              <a:rPr lang="ko-KR" altLang="en-US" sz="1400" b="1" dirty="0">
                <a:solidFill>
                  <a:srgbClr val="C00000"/>
                </a:solidFill>
              </a:rPr>
              <a:t>더하기 전의 </a:t>
            </a:r>
            <a:r>
              <a:rPr lang="en-US" altLang="ko-KR" sz="1400" b="1" dirty="0">
                <a:solidFill>
                  <a:srgbClr val="C00000"/>
                </a:solidFill>
              </a:rPr>
              <a:t>Q </a:t>
            </a:r>
            <a:r>
              <a:rPr lang="ko-KR" altLang="en-US" sz="1400" b="1" dirty="0">
                <a:solidFill>
                  <a:srgbClr val="C00000"/>
                </a:solidFill>
              </a:rPr>
              <a:t>배열의 최대값은 </a:t>
            </a:r>
            <a:r>
              <a:rPr lang="en-US" altLang="ko-KR" sz="1400" b="1" dirty="0">
                <a:solidFill>
                  <a:srgbClr val="C00000"/>
                </a:solidFill>
              </a:rPr>
              <a:t>0.3976167 </a:t>
            </a:r>
            <a:r>
              <a:rPr lang="ko-KR" altLang="en-US" sz="1400" b="1" dirty="0">
                <a:solidFill>
                  <a:srgbClr val="C00000"/>
                </a:solidFill>
              </a:rPr>
              <a:t>이므로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r>
              <a:rPr lang="ko-KR" altLang="en-US" sz="1400" b="1" dirty="0">
                <a:solidFill>
                  <a:srgbClr val="C00000"/>
                </a:solidFill>
              </a:rPr>
              <a:t>최대값이 저장된 </a:t>
            </a:r>
            <a:r>
              <a:rPr lang="en-US" altLang="ko-KR" sz="1400" b="1" dirty="0">
                <a:solidFill>
                  <a:srgbClr val="C00000"/>
                </a:solidFill>
              </a:rPr>
              <a:t>action=0 (left) </a:t>
            </a:r>
            <a:r>
              <a:rPr lang="ko-KR" altLang="en-US" sz="1400" b="1" dirty="0">
                <a:solidFill>
                  <a:srgbClr val="C00000"/>
                </a:solidFill>
              </a:rPr>
              <a:t>가 선택되야 하나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r>
              <a:rPr lang="en-US" altLang="ko-KR" sz="1400" b="1" dirty="0">
                <a:solidFill>
                  <a:srgbClr val="C00000"/>
                </a:solidFill>
              </a:rPr>
              <a:t>noise</a:t>
            </a:r>
            <a:r>
              <a:rPr lang="ko-KR" altLang="en-US" sz="1400" b="1" dirty="0">
                <a:solidFill>
                  <a:srgbClr val="C00000"/>
                </a:solidFill>
              </a:rPr>
              <a:t>를 더한 결과 최대값이 </a:t>
            </a:r>
            <a:r>
              <a:rPr lang="en-US" altLang="ko-KR" sz="1400" b="1" dirty="0">
                <a:solidFill>
                  <a:srgbClr val="C00000"/>
                </a:solidFill>
              </a:rPr>
              <a:t>-0.01903532 </a:t>
            </a:r>
            <a:r>
              <a:rPr lang="ko-KR" altLang="en-US" sz="1400" b="1" dirty="0">
                <a:solidFill>
                  <a:srgbClr val="C00000"/>
                </a:solidFill>
              </a:rPr>
              <a:t>가 </a:t>
            </a:r>
            <a:r>
              <a:rPr lang="ko-KR" altLang="en-US" sz="1400" b="1" dirty="0" err="1">
                <a:solidFill>
                  <a:srgbClr val="C00000"/>
                </a:solidFill>
              </a:rPr>
              <a:t>되서</a:t>
            </a:r>
            <a:r>
              <a:rPr lang="ko-KR" altLang="en-US" sz="1400" b="1" dirty="0">
                <a:solidFill>
                  <a:srgbClr val="C00000"/>
                </a:solidFill>
              </a:rPr>
              <a:t> 최대 값이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r>
              <a:rPr lang="ko-KR" altLang="en-US" sz="1400" b="1" dirty="0">
                <a:solidFill>
                  <a:srgbClr val="C00000"/>
                </a:solidFill>
              </a:rPr>
              <a:t>저장된 </a:t>
            </a:r>
            <a:r>
              <a:rPr lang="en-US" altLang="ko-KR" sz="1400" b="1" dirty="0">
                <a:solidFill>
                  <a:srgbClr val="C00000"/>
                </a:solidFill>
              </a:rPr>
              <a:t>action=3 (up)</a:t>
            </a:r>
            <a:r>
              <a:rPr lang="ko-KR" altLang="en-US" sz="1400" b="1" dirty="0">
                <a:solidFill>
                  <a:srgbClr val="C00000"/>
                </a:solidFill>
              </a:rPr>
              <a:t> 이 수행됨</a:t>
            </a:r>
          </a:p>
        </p:txBody>
      </p:sp>
    </p:spTree>
    <p:extLst>
      <p:ext uri="{BB962C8B-B14F-4D97-AF65-F5344CB8AC3E}">
        <p14:creationId xmlns:p14="http://schemas.microsoft.com/office/powerpoint/2010/main" val="1930799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3.1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미로 그리기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7570838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98" y="838200"/>
            <a:ext cx="860107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0090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48276"/>
            <a:ext cx="84486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6965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85800"/>
            <a:ext cx="84201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4692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11021563" y="5867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계속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37147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2992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6370"/>
            <a:ext cx="6915150" cy="6524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391400" y="6096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계속</a:t>
            </a:r>
            <a:endParaRPr lang="ko-KR" altLang="en-US" b="1" dirty="0"/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990600" y="3657600"/>
            <a:ext cx="6035390" cy="20574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229255" y="0"/>
            <a:ext cx="6035390" cy="15240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32177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3000"/>
            <a:ext cx="10429875" cy="4829175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1143000" y="2590800"/>
            <a:ext cx="6553200" cy="9906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15322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400"/>
            <a:ext cx="87439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7296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838200"/>
            <a:ext cx="77438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3732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14400"/>
            <a:ext cx="40195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6899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400"/>
            <a:ext cx="95535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60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1.1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강화학습 개요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68352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C74B65-D261-40A5-8DAA-31598DD6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미로그리기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D6D7C6-B886-4FDD-A4DD-97C58192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557747"/>
          </a:xfrm>
        </p:spPr>
        <p:txBody>
          <a:bodyPr/>
          <a:lstStyle/>
          <a:p>
            <a:r>
              <a:rPr lang="ko-KR" altLang="en-US"/>
              <a:t>미로 찾기 게임을 위한 미로를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99A1AE-3ACF-4F90-9BB3-CA01A6B72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0"/>
            <a:ext cx="4038600" cy="36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215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66800"/>
            <a:ext cx="78105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7672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5169"/>
            <a:ext cx="699135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5260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14400"/>
            <a:ext cx="75628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4199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6.3 Cart Pole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7600984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A359BC-0A47-4259-8D03-8FABFB846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최대한 오랫동안 </a:t>
            </a:r>
            <a:r>
              <a:rPr lang="en-US" altLang="ko-KR" dirty="0"/>
              <a:t>Pole </a:t>
            </a:r>
            <a:r>
              <a:rPr lang="ko-KR" altLang="en-US" dirty="0"/>
              <a:t>을 세우는 게임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Cart</a:t>
            </a:r>
            <a:r>
              <a:rPr lang="ko-KR" altLang="en-US" dirty="0"/>
              <a:t>와 </a:t>
            </a:r>
            <a:r>
              <a:rPr lang="en-US" altLang="ko-KR" dirty="0"/>
              <a:t>Pole</a:t>
            </a:r>
            <a:r>
              <a:rPr lang="ko-KR" altLang="en-US" dirty="0"/>
              <a:t>은 자유로운 </a:t>
            </a:r>
            <a:r>
              <a:rPr lang="en-US" altLang="ko-KR" dirty="0"/>
              <a:t>Joint</a:t>
            </a:r>
            <a:r>
              <a:rPr lang="ko-KR" altLang="en-US" dirty="0"/>
              <a:t>로 연결 되어 있어서 </a:t>
            </a:r>
            <a:r>
              <a:rPr lang="en-US" altLang="ko-KR" dirty="0"/>
              <a:t>Pole</a:t>
            </a:r>
            <a:r>
              <a:rPr lang="ko-KR" altLang="en-US" dirty="0"/>
              <a:t>이 </a:t>
            </a:r>
            <a:r>
              <a:rPr lang="en-US" altLang="ko-KR" dirty="0"/>
              <a:t>Joint</a:t>
            </a:r>
            <a:r>
              <a:rPr lang="ko-KR" altLang="en-US" dirty="0"/>
              <a:t>를 중심으로 자유롭게 회전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중력이 작용하고 있어서 가만히 놔두면 </a:t>
            </a:r>
            <a:r>
              <a:rPr lang="en-US" altLang="ko-KR" dirty="0"/>
              <a:t>Pole</a:t>
            </a:r>
            <a:r>
              <a:rPr lang="ko-KR" altLang="en-US" dirty="0"/>
              <a:t>은 밑으로 떨어짐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cart</a:t>
            </a:r>
            <a:r>
              <a:rPr lang="ko-KR" altLang="en-US" dirty="0"/>
              <a:t>를 왼쪽 </a:t>
            </a:r>
            <a:r>
              <a:rPr lang="en-US" altLang="ko-KR" dirty="0"/>
              <a:t>(0)</a:t>
            </a:r>
            <a:r>
              <a:rPr lang="ko-KR" altLang="en-US" dirty="0"/>
              <a:t> 아니면 오른쪽</a:t>
            </a:r>
            <a:r>
              <a:rPr lang="en-US" altLang="ko-KR" dirty="0"/>
              <a:t>(1)</a:t>
            </a:r>
            <a:r>
              <a:rPr lang="ko-KR" altLang="en-US" dirty="0"/>
              <a:t>으로 움직여서 </a:t>
            </a:r>
            <a:r>
              <a:rPr lang="en-US" altLang="ko-KR" dirty="0"/>
              <a:t>pole</a:t>
            </a:r>
            <a:r>
              <a:rPr lang="ko-KR" altLang="en-US" dirty="0"/>
              <a:t>을 세워 놓는 게임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Reward</a:t>
            </a:r>
            <a:r>
              <a:rPr lang="ko-KR" altLang="en-US" dirty="0"/>
              <a:t>는 </a:t>
            </a:r>
            <a:r>
              <a:rPr lang="en-US" altLang="ko-KR" dirty="0"/>
              <a:t>pole</a:t>
            </a:r>
            <a:r>
              <a:rPr lang="ko-KR" altLang="en-US" dirty="0"/>
              <a:t>이 세워 져 있으면 </a:t>
            </a:r>
            <a:r>
              <a:rPr lang="en-US" altLang="ko-KR" dirty="0"/>
              <a:t>1 </a:t>
            </a:r>
            <a:r>
              <a:rPr lang="ko-KR" altLang="en-US" dirty="0"/>
              <a:t>게임이 종료되면 </a:t>
            </a:r>
            <a:r>
              <a:rPr lang="en-US" altLang="ko-KR" dirty="0"/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Pole</a:t>
            </a:r>
            <a:r>
              <a:rPr lang="ko-KR" altLang="en-US" dirty="0"/>
              <a:t>이 수직에서 </a:t>
            </a:r>
            <a:r>
              <a:rPr lang="en-US" altLang="ko-KR" dirty="0"/>
              <a:t>15</a:t>
            </a:r>
            <a:r>
              <a:rPr lang="ko-KR" altLang="en-US" dirty="0"/>
              <a:t>도 떨어지거나 가운데로부터 </a:t>
            </a:r>
            <a:r>
              <a:rPr lang="en-US" altLang="ko-KR" dirty="0"/>
              <a:t>2.4units </a:t>
            </a:r>
            <a:r>
              <a:rPr lang="ko-KR" altLang="en-US" dirty="0"/>
              <a:t>만큼 떨어지면 게임 종료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5E57A1-515A-42C7-A075-D43612573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08" y="3593182"/>
            <a:ext cx="4657138" cy="300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7960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2C74CC-06BF-420B-A0E7-B14717B50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1" r="13879"/>
          <a:stretch/>
        </p:blipFill>
        <p:spPr>
          <a:xfrm>
            <a:off x="152400" y="2133600"/>
            <a:ext cx="4516059" cy="3200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93CE9C-06BE-49CB-BFDC-43ADA0AAB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600200"/>
            <a:ext cx="6675075" cy="38862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4D20FEE-B7F1-4CEF-9ACA-BCBBF23C91AD}"/>
              </a:ext>
            </a:extLst>
          </p:cNvPr>
          <p:cNvSpPr/>
          <p:nvPr/>
        </p:nvSpPr>
        <p:spPr>
          <a:xfrm>
            <a:off x="5486400" y="1905000"/>
            <a:ext cx="26670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AFC0B4D-637E-47A9-AAA4-5D495996CBE8}"/>
              </a:ext>
            </a:extLst>
          </p:cNvPr>
          <p:cNvCxnSpPr>
            <a:cxnSpLocks/>
          </p:cNvCxnSpPr>
          <p:nvPr/>
        </p:nvCxnSpPr>
        <p:spPr>
          <a:xfrm flipH="1">
            <a:off x="2743200" y="1976735"/>
            <a:ext cx="2743200" cy="213806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68A2C04-8DFC-48B2-BB39-8D5BA4755B48}"/>
              </a:ext>
            </a:extLst>
          </p:cNvPr>
          <p:cNvSpPr/>
          <p:nvPr/>
        </p:nvSpPr>
        <p:spPr>
          <a:xfrm>
            <a:off x="5504155" y="2209799"/>
            <a:ext cx="26670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82465E7-6229-4736-9904-C30BF46F96DB}"/>
              </a:ext>
            </a:extLst>
          </p:cNvPr>
          <p:cNvSpPr/>
          <p:nvPr/>
        </p:nvSpPr>
        <p:spPr>
          <a:xfrm>
            <a:off x="5504155" y="2496835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E57C286-A090-4212-9F99-A308CAEBA5D2}"/>
              </a:ext>
            </a:extLst>
          </p:cNvPr>
          <p:cNvSpPr/>
          <p:nvPr/>
        </p:nvSpPr>
        <p:spPr>
          <a:xfrm>
            <a:off x="5490099" y="2743201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BA16769-0B3E-4E29-80C8-5362048F455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133600" y="2362199"/>
            <a:ext cx="3370555" cy="53786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093DC23-D9F1-4EF4-B8F6-A73686005D92}"/>
              </a:ext>
            </a:extLst>
          </p:cNvPr>
          <p:cNvCxnSpPr>
            <a:cxnSpLocks/>
          </p:cNvCxnSpPr>
          <p:nvPr/>
        </p:nvCxnSpPr>
        <p:spPr>
          <a:xfrm flipH="1">
            <a:off x="2823099" y="2620018"/>
            <a:ext cx="2652944" cy="156651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1F308B9-240E-4A6B-8255-FA2278952F9B}"/>
              </a:ext>
            </a:extLst>
          </p:cNvPr>
          <p:cNvCxnSpPr>
            <a:cxnSpLocks/>
          </p:cNvCxnSpPr>
          <p:nvPr/>
        </p:nvCxnSpPr>
        <p:spPr>
          <a:xfrm flipH="1">
            <a:off x="2209800" y="2948308"/>
            <a:ext cx="3301383" cy="2063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53777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4F4FF9-3E88-4C95-B911-89BD1CF4E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800"/>
            <a:ext cx="101441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44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0C9DCA-9253-4B8E-AC52-D73148217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1080098"/>
            <a:ext cx="7038021" cy="14345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3009F9-3634-4DF8-A740-114B722AF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030" y="3233738"/>
            <a:ext cx="4191000" cy="20383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0F3B56-ACCB-41F6-A953-D828D3A614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31" r="13879"/>
          <a:stretch/>
        </p:blipFill>
        <p:spPr>
          <a:xfrm>
            <a:off x="609600" y="3200400"/>
            <a:ext cx="4516059" cy="32004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4775676-AE67-475F-9580-3596DC85651E}"/>
              </a:ext>
            </a:extLst>
          </p:cNvPr>
          <p:cNvSpPr/>
          <p:nvPr/>
        </p:nvSpPr>
        <p:spPr>
          <a:xfrm>
            <a:off x="7062644" y="3762773"/>
            <a:ext cx="2843356" cy="27501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0F02375-6BCF-42AF-B9C3-EEF2BF8A3CDB}"/>
              </a:ext>
            </a:extLst>
          </p:cNvPr>
          <p:cNvCxnSpPr>
            <a:cxnSpLocks/>
          </p:cNvCxnSpPr>
          <p:nvPr/>
        </p:nvCxnSpPr>
        <p:spPr>
          <a:xfrm flipH="1">
            <a:off x="3418045" y="4142168"/>
            <a:ext cx="3644599" cy="112991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3A66C8F-C989-4522-A6CE-E24C28FC92C1}"/>
              </a:ext>
            </a:extLst>
          </p:cNvPr>
          <p:cNvSpPr/>
          <p:nvPr/>
        </p:nvSpPr>
        <p:spPr>
          <a:xfrm>
            <a:off x="7239000" y="4118678"/>
            <a:ext cx="31242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E0C94AF-F1F1-4041-984D-131FC229617E}"/>
              </a:ext>
            </a:extLst>
          </p:cNvPr>
          <p:cNvSpPr/>
          <p:nvPr/>
        </p:nvSpPr>
        <p:spPr>
          <a:xfrm>
            <a:off x="7150822" y="4474219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3F03966-8903-423C-B485-5AE55F59A540}"/>
              </a:ext>
            </a:extLst>
          </p:cNvPr>
          <p:cNvSpPr/>
          <p:nvPr/>
        </p:nvSpPr>
        <p:spPr>
          <a:xfrm>
            <a:off x="7109252" y="4771327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1108751-6978-4630-8EDA-F12F2DBF796D}"/>
              </a:ext>
            </a:extLst>
          </p:cNvPr>
          <p:cNvCxnSpPr>
            <a:cxnSpLocks/>
          </p:cNvCxnSpPr>
          <p:nvPr/>
        </p:nvCxnSpPr>
        <p:spPr>
          <a:xfrm flipH="1">
            <a:off x="3295236" y="3896056"/>
            <a:ext cx="3757052" cy="123831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2BBFCCA-F7F7-4B3B-A697-D9C32437638B}"/>
              </a:ext>
            </a:extLst>
          </p:cNvPr>
          <p:cNvCxnSpPr>
            <a:cxnSpLocks/>
          </p:cNvCxnSpPr>
          <p:nvPr/>
        </p:nvCxnSpPr>
        <p:spPr>
          <a:xfrm flipH="1" flipV="1">
            <a:off x="2667000" y="4118678"/>
            <a:ext cx="4385287" cy="66677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89E0C67-3FD9-4F53-A6A8-995BF4F9433F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4037791"/>
            <a:ext cx="4560023" cy="20789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21FD56F-E5D4-427E-A78B-94624953AD08}"/>
              </a:ext>
            </a:extLst>
          </p:cNvPr>
          <p:cNvCxnSpPr>
            <a:cxnSpLocks/>
          </p:cNvCxnSpPr>
          <p:nvPr/>
        </p:nvCxnSpPr>
        <p:spPr>
          <a:xfrm>
            <a:off x="6910244" y="2326310"/>
            <a:ext cx="2690956" cy="2605181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073034A-E326-4D23-9BDB-20566E2A80D9}"/>
              </a:ext>
            </a:extLst>
          </p:cNvPr>
          <p:cNvCxnSpPr>
            <a:cxnSpLocks/>
          </p:cNvCxnSpPr>
          <p:nvPr/>
        </p:nvCxnSpPr>
        <p:spPr>
          <a:xfrm>
            <a:off x="5537274" y="2296543"/>
            <a:ext cx="4238978" cy="2295803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73160A-0C80-42E6-B702-18B2296326E7}"/>
              </a:ext>
            </a:extLst>
          </p:cNvPr>
          <p:cNvCxnSpPr>
            <a:cxnSpLocks/>
          </p:cNvCxnSpPr>
          <p:nvPr/>
        </p:nvCxnSpPr>
        <p:spPr>
          <a:xfrm>
            <a:off x="4572001" y="2326310"/>
            <a:ext cx="5486399" cy="173705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22920AD-DF71-4F09-B430-76F4EEC0F18C}"/>
              </a:ext>
            </a:extLst>
          </p:cNvPr>
          <p:cNvCxnSpPr>
            <a:cxnSpLocks/>
          </p:cNvCxnSpPr>
          <p:nvPr/>
        </p:nvCxnSpPr>
        <p:spPr>
          <a:xfrm>
            <a:off x="3418045" y="2311719"/>
            <a:ext cx="4381975" cy="143587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35067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9781F8-94FE-4BF7-B69C-21285C5E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62000"/>
            <a:ext cx="5750408" cy="59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4445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C0D91A-A75A-48E0-AD07-3A3D64FE2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800"/>
            <a:ext cx="10208278" cy="472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01AB14-1447-4462-90F5-3EDBE9C57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84"/>
          <a:stretch/>
        </p:blipFill>
        <p:spPr>
          <a:xfrm>
            <a:off x="6095999" y="3008083"/>
            <a:ext cx="6147879" cy="328991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2907BA0-BCD0-487C-89CC-2A5751964ACA}"/>
              </a:ext>
            </a:extLst>
          </p:cNvPr>
          <p:cNvSpPr/>
          <p:nvPr/>
        </p:nvSpPr>
        <p:spPr>
          <a:xfrm>
            <a:off x="6095999" y="3144364"/>
            <a:ext cx="2843356" cy="112283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B585656-0F34-493B-8E4C-ACF409140A00}"/>
              </a:ext>
            </a:extLst>
          </p:cNvPr>
          <p:cNvSpPr/>
          <p:nvPr/>
        </p:nvSpPr>
        <p:spPr>
          <a:xfrm>
            <a:off x="6095998" y="4403480"/>
            <a:ext cx="4267201" cy="112283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B18F815-D11A-45BA-9FB6-363714625F48}"/>
              </a:ext>
            </a:extLst>
          </p:cNvPr>
          <p:cNvSpPr/>
          <p:nvPr/>
        </p:nvSpPr>
        <p:spPr>
          <a:xfrm>
            <a:off x="6172200" y="5927481"/>
            <a:ext cx="3953330" cy="37051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8A2C90E-2618-4FD9-B7FD-92FCE4BCA8DA}"/>
              </a:ext>
            </a:extLst>
          </p:cNvPr>
          <p:cNvCxnSpPr>
            <a:cxnSpLocks/>
          </p:cNvCxnSpPr>
          <p:nvPr/>
        </p:nvCxnSpPr>
        <p:spPr>
          <a:xfrm flipH="1">
            <a:off x="1524000" y="3429000"/>
            <a:ext cx="4571998" cy="3810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7C14467-2E56-401B-9F98-F45435EA3F09}"/>
              </a:ext>
            </a:extLst>
          </p:cNvPr>
          <p:cNvCxnSpPr>
            <a:cxnSpLocks/>
          </p:cNvCxnSpPr>
          <p:nvPr/>
        </p:nvCxnSpPr>
        <p:spPr>
          <a:xfrm flipH="1" flipV="1">
            <a:off x="2971800" y="4038600"/>
            <a:ext cx="3124198" cy="9144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E1BFDDC-3F17-405B-A821-A3AC50F435BE}"/>
              </a:ext>
            </a:extLst>
          </p:cNvPr>
          <p:cNvCxnSpPr>
            <a:cxnSpLocks/>
          </p:cNvCxnSpPr>
          <p:nvPr/>
        </p:nvCxnSpPr>
        <p:spPr>
          <a:xfrm flipH="1" flipV="1">
            <a:off x="2362200" y="4038600"/>
            <a:ext cx="3733798" cy="20574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82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09949-D9F2-4036-9FD2-E83D3F73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0479F1-2D1C-4551-9320-339B47D2F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38200"/>
            <a:ext cx="98012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7861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C37B43-5D48-481B-9C11-B0FDF43EA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2862"/>
            <a:ext cx="6943725" cy="67722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BC28F7B-6909-4F4F-B79B-419B41CB7346}"/>
              </a:ext>
            </a:extLst>
          </p:cNvPr>
          <p:cNvSpPr/>
          <p:nvPr/>
        </p:nvSpPr>
        <p:spPr>
          <a:xfrm>
            <a:off x="2202584" y="3048001"/>
            <a:ext cx="921616" cy="3810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CEAB1F0-4D5F-4DB4-83D1-FE79C8B6B301}"/>
              </a:ext>
            </a:extLst>
          </p:cNvPr>
          <p:cNvCxnSpPr>
            <a:cxnSpLocks/>
          </p:cNvCxnSpPr>
          <p:nvPr/>
        </p:nvCxnSpPr>
        <p:spPr>
          <a:xfrm flipH="1">
            <a:off x="3118283" y="3124200"/>
            <a:ext cx="4730317" cy="321821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CBDD457-712B-445A-8CDF-45A6E64D6FBF}"/>
              </a:ext>
            </a:extLst>
          </p:cNvPr>
          <p:cNvSpPr/>
          <p:nvPr/>
        </p:nvSpPr>
        <p:spPr>
          <a:xfrm>
            <a:off x="152400" y="3472081"/>
            <a:ext cx="1145311" cy="26171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83834A9-BCBA-45DC-BCEA-FFDA6224B927}"/>
              </a:ext>
            </a:extLst>
          </p:cNvPr>
          <p:cNvCxnSpPr>
            <a:cxnSpLocks/>
          </p:cNvCxnSpPr>
          <p:nvPr/>
        </p:nvCxnSpPr>
        <p:spPr>
          <a:xfrm flipH="1">
            <a:off x="1297712" y="3238501"/>
            <a:ext cx="6550888" cy="49529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F40353-BFF8-45F4-86D8-319349083B50}"/>
              </a:ext>
            </a:extLst>
          </p:cNvPr>
          <p:cNvSpPr txBox="1"/>
          <p:nvPr/>
        </p:nvSpPr>
        <p:spPr>
          <a:xfrm>
            <a:off x="8258457" y="2949968"/>
            <a:ext cx="3405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Pole</a:t>
            </a:r>
            <a:r>
              <a:rPr lang="ko-KR" altLang="en-US" sz="1400" b="1" dirty="0"/>
              <a:t>의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각도가 </a:t>
            </a:r>
            <a:r>
              <a:rPr lang="en-US" altLang="ko-KR" sz="1400" b="1" dirty="0"/>
              <a:t>15</a:t>
            </a:r>
            <a:r>
              <a:rPr lang="ko-KR" altLang="en-US" sz="1400" b="1" dirty="0"/>
              <a:t>도가 넘어가서 게임 종료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208C7E8-A863-4D80-9D8E-990ED847B640}"/>
              </a:ext>
            </a:extLst>
          </p:cNvPr>
          <p:cNvSpPr/>
          <p:nvPr/>
        </p:nvSpPr>
        <p:spPr>
          <a:xfrm>
            <a:off x="152400" y="4648199"/>
            <a:ext cx="1342743" cy="26171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80F4358-074F-48ED-8024-1FE854AA21A7}"/>
              </a:ext>
            </a:extLst>
          </p:cNvPr>
          <p:cNvCxnSpPr>
            <a:cxnSpLocks/>
          </p:cNvCxnSpPr>
          <p:nvPr/>
        </p:nvCxnSpPr>
        <p:spPr>
          <a:xfrm flipH="1">
            <a:off x="1509200" y="4648199"/>
            <a:ext cx="5044000" cy="17758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0162DF-E2B3-4299-83DC-093D78900EED}"/>
              </a:ext>
            </a:extLst>
          </p:cNvPr>
          <p:cNvSpPr txBox="1"/>
          <p:nvPr/>
        </p:nvSpPr>
        <p:spPr>
          <a:xfrm>
            <a:off x="6629400" y="4430886"/>
            <a:ext cx="2401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게임이 종료 </a:t>
            </a:r>
            <a:r>
              <a:rPr lang="ko-KR" altLang="en-US" sz="1400" b="1" dirty="0" err="1"/>
              <a:t>되서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reward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0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2422348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653FBA-FD25-471B-8754-9C3E9AE9E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78640"/>
            <a:ext cx="512445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1197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C3A56C-9069-44B9-A489-A4C8D1A6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0363200" cy="656408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9D266F-E2A5-4C15-9626-E2F8DF3EC138}"/>
              </a:ext>
            </a:extLst>
          </p:cNvPr>
          <p:cNvSpPr/>
          <p:nvPr/>
        </p:nvSpPr>
        <p:spPr>
          <a:xfrm>
            <a:off x="457200" y="2133600"/>
            <a:ext cx="6629400" cy="9331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4B16BA8-B871-4046-84E2-4F65DABFED18}"/>
              </a:ext>
            </a:extLst>
          </p:cNvPr>
          <p:cNvSpPr/>
          <p:nvPr/>
        </p:nvSpPr>
        <p:spPr>
          <a:xfrm>
            <a:off x="8153400" y="5334000"/>
            <a:ext cx="1371600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E0A3BC7-2DDD-414B-9439-5A976DEB4B3C}"/>
              </a:ext>
            </a:extLst>
          </p:cNvPr>
          <p:cNvCxnSpPr>
            <a:endCxn id="5" idx="3"/>
          </p:cNvCxnSpPr>
          <p:nvPr/>
        </p:nvCxnSpPr>
        <p:spPr>
          <a:xfrm rot="16200000" flipV="1">
            <a:off x="6710286" y="2976486"/>
            <a:ext cx="2733828" cy="1981200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30E0D5-1CCC-42CD-9B8D-7DF1433173B9}"/>
              </a:ext>
            </a:extLst>
          </p:cNvPr>
          <p:cNvSpPr txBox="1"/>
          <p:nvPr/>
        </p:nvSpPr>
        <p:spPr>
          <a:xfrm>
            <a:off x="9244521" y="3429000"/>
            <a:ext cx="164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0.5 </a:t>
            </a:r>
            <a:r>
              <a:rPr lang="ko-KR" altLang="en-US" sz="1400" b="1" dirty="0"/>
              <a:t>초마다 함수를 호출해서 애니메이션 실행</a:t>
            </a:r>
          </a:p>
        </p:txBody>
      </p:sp>
    </p:spTree>
    <p:extLst>
      <p:ext uri="{BB962C8B-B14F-4D97-AF65-F5344CB8AC3E}">
        <p14:creationId xmlns:p14="http://schemas.microsoft.com/office/powerpoint/2010/main" val="412524279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3B06D1-3A88-4539-9697-088B11CB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38200"/>
            <a:ext cx="6629400" cy="542091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52161AD-F851-41CB-BD4F-35498663C43D}"/>
              </a:ext>
            </a:extLst>
          </p:cNvPr>
          <p:cNvSpPr/>
          <p:nvPr/>
        </p:nvSpPr>
        <p:spPr>
          <a:xfrm>
            <a:off x="3962401" y="5577430"/>
            <a:ext cx="533400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F5B0D090-79ED-4D77-B81D-EA58B153FB42}"/>
              </a:ext>
            </a:extLst>
          </p:cNvPr>
          <p:cNvCxnSpPr>
            <a:cxnSpLocks/>
            <a:endCxn id="4" idx="0"/>
          </p:cNvCxnSpPr>
          <p:nvPr/>
        </p:nvCxnSpPr>
        <p:spPr>
          <a:xfrm rot="10800000" flipV="1">
            <a:off x="4229102" y="5105400"/>
            <a:ext cx="4715157" cy="472030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830083-3D47-4889-82FF-454B3FE519C9}"/>
              </a:ext>
            </a:extLst>
          </p:cNvPr>
          <p:cNvSpPr txBox="1"/>
          <p:nvPr/>
        </p:nvSpPr>
        <p:spPr>
          <a:xfrm>
            <a:off x="8944259" y="4951511"/>
            <a:ext cx="164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애니메이션 시작</a:t>
            </a:r>
          </a:p>
        </p:txBody>
      </p:sp>
    </p:spTree>
    <p:extLst>
      <p:ext uri="{BB962C8B-B14F-4D97-AF65-F5344CB8AC3E}">
        <p14:creationId xmlns:p14="http://schemas.microsoft.com/office/powerpoint/2010/main" val="120638020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6.4 Cart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Pole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배열 만들기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3028807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D10BC3A6-50DE-48E7-AB2E-0FE35E9C70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0</a:t>
                </a:r>
                <a:r>
                  <a:rPr lang="ko-KR" altLang="en-US" dirty="0"/>
                  <a:t>으로 초기화된 </a:t>
                </a:r>
                <a:r>
                  <a:rPr lang="en-US" altLang="ko-KR" dirty="0"/>
                  <a:t>Q </a:t>
                </a:r>
                <a:r>
                  <a:rPr lang="ko-KR" altLang="en-US" dirty="0"/>
                  <a:t>테이블 구현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Q</a:t>
                </a:r>
                <a:r>
                  <a:rPr lang="ko-KR" altLang="en-US" dirty="0"/>
                  <a:t>테이블은 </a:t>
                </a:r>
                <a:r>
                  <a:rPr lang="en-US" altLang="ko-KR" dirty="0"/>
                  <a:t>x,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_dx/dt,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𝒅𝒕</m:t>
                    </m:r>
                  </m:oMath>
                </a14:m>
                <a:r>
                  <a:rPr lang="ko-KR" altLang="en-US" dirty="0"/>
                  <a:t>입력 </a:t>
                </a:r>
                <a:r>
                  <a:rPr lang="ko-KR" altLang="en-US" dirty="0" err="1"/>
                  <a:t>일때</a:t>
                </a:r>
                <a:r>
                  <a:rPr lang="ko-KR" altLang="en-US" dirty="0"/>
                  <a:t> 기존에 실행한 </a:t>
                </a:r>
                <a:r>
                  <a:rPr lang="en-US" altLang="ko-KR" dirty="0"/>
                  <a:t>Action</a:t>
                </a:r>
                <a:r>
                  <a:rPr lang="ko-KR" altLang="en-US" dirty="0"/>
                  <a:t>이 저장되는 배열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D10BC3A6-50DE-48E7-AB2E-0FE35E9C7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9E301475-4121-4C59-ABCE-7645D9755C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/>
          <a:stretch/>
        </p:blipFill>
        <p:spPr>
          <a:xfrm>
            <a:off x="1386313" y="4477030"/>
            <a:ext cx="5867400" cy="2220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605" y="1412321"/>
            <a:ext cx="4191000" cy="20383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172E036-1C87-4666-BF4C-F368741ABD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31" r="13879" b="21660"/>
          <a:stretch/>
        </p:blipFill>
        <p:spPr>
          <a:xfrm>
            <a:off x="616175" y="1378983"/>
            <a:ext cx="4516059" cy="250721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7069219" y="1941356"/>
            <a:ext cx="2843356" cy="27501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C7C9F68-F3C1-4683-A229-9AE7F7EB141F}"/>
              </a:ext>
            </a:extLst>
          </p:cNvPr>
          <p:cNvCxnSpPr>
            <a:cxnSpLocks/>
          </p:cNvCxnSpPr>
          <p:nvPr/>
        </p:nvCxnSpPr>
        <p:spPr>
          <a:xfrm flipH="1">
            <a:off x="3424620" y="2320751"/>
            <a:ext cx="3644599" cy="112991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D3ED1F3-00E6-4BD3-B7A6-D011C1DC0B21}"/>
              </a:ext>
            </a:extLst>
          </p:cNvPr>
          <p:cNvSpPr/>
          <p:nvPr/>
        </p:nvSpPr>
        <p:spPr>
          <a:xfrm>
            <a:off x="7245575" y="2297261"/>
            <a:ext cx="31242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6F12598-6353-49A4-ABAE-7E499841FEE1}"/>
              </a:ext>
            </a:extLst>
          </p:cNvPr>
          <p:cNvSpPr/>
          <p:nvPr/>
        </p:nvSpPr>
        <p:spPr>
          <a:xfrm>
            <a:off x="7157397" y="2652802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DC6EC68-79CA-48EA-8890-9D1A16CDC3DB}"/>
              </a:ext>
            </a:extLst>
          </p:cNvPr>
          <p:cNvSpPr/>
          <p:nvPr/>
        </p:nvSpPr>
        <p:spPr>
          <a:xfrm>
            <a:off x="7115827" y="2949910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9ADC10A-5744-41E8-B7AD-89242C5DE6F4}"/>
              </a:ext>
            </a:extLst>
          </p:cNvPr>
          <p:cNvCxnSpPr>
            <a:cxnSpLocks/>
          </p:cNvCxnSpPr>
          <p:nvPr/>
        </p:nvCxnSpPr>
        <p:spPr>
          <a:xfrm flipH="1">
            <a:off x="3301811" y="2074639"/>
            <a:ext cx="3757052" cy="123831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2673575" y="2297261"/>
            <a:ext cx="4385287" cy="66677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995BD4C-AE13-4DD5-B99D-260C34A657D8}"/>
              </a:ext>
            </a:extLst>
          </p:cNvPr>
          <p:cNvCxnSpPr>
            <a:cxnSpLocks/>
          </p:cNvCxnSpPr>
          <p:nvPr/>
        </p:nvCxnSpPr>
        <p:spPr>
          <a:xfrm flipH="1" flipV="1">
            <a:off x="2597375" y="2216374"/>
            <a:ext cx="4560023" cy="20789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1058591" y="493487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38CFE5-1D17-4135-8F22-E8B4D84A34A1}"/>
                  </a:ext>
                </a:extLst>
              </p:cNvPr>
              <p:cNvSpPr txBox="1"/>
              <p:nvPr/>
            </p:nvSpPr>
            <p:spPr>
              <a:xfrm>
                <a:off x="1013546" y="534733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38CFE5-1D17-4135-8F22-E8B4D84A3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546" y="5347336"/>
                <a:ext cx="37414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275135-27A5-4B86-9BBD-BB97A3A406B7}"/>
              </a:ext>
            </a:extLst>
          </p:cNvPr>
          <p:cNvSpPr/>
          <p:nvPr/>
        </p:nvSpPr>
        <p:spPr>
          <a:xfrm>
            <a:off x="773296" y="565511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275E952-66D4-4D28-9556-003C0D6B150E}"/>
                  </a:ext>
                </a:extLst>
              </p:cNvPr>
              <p:cNvSpPr/>
              <p:nvPr/>
            </p:nvSpPr>
            <p:spPr>
              <a:xfrm>
                <a:off x="593440" y="597891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275E952-66D4-4D28-9556-003C0D6B1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40" y="5978912"/>
                <a:ext cx="874277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99799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FC58B9-37B0-471C-848E-56ACEC71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5536"/>
            <a:ext cx="932497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1702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671DE1-9533-429F-9593-1D6912CB1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90600"/>
            <a:ext cx="79152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4475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B8B466-AD31-4BA3-9C69-3893571964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318"/>
          <a:stretch/>
        </p:blipFill>
        <p:spPr>
          <a:xfrm>
            <a:off x="457200" y="1143000"/>
            <a:ext cx="10197652" cy="23959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/>
          <a:stretch/>
        </p:blipFill>
        <p:spPr>
          <a:xfrm>
            <a:off x="5715000" y="3124200"/>
            <a:ext cx="5867400" cy="2220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5387278" y="358204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5342233" y="399450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233" y="3994506"/>
                <a:ext cx="3741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5101983" y="430228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4922127" y="462608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127" y="4626082"/>
                <a:ext cx="87427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81D0995-716F-427C-B272-301B332C218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438400" y="2971800"/>
            <a:ext cx="2948878" cy="79491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6E8FC10-B5EC-4FEB-8339-1297BBA1756A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743200" y="2971800"/>
            <a:ext cx="2599033" cy="120737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E5C541F-C5CD-4EBF-A7B3-06B623D7EFF0}"/>
              </a:ext>
            </a:extLst>
          </p:cNvPr>
          <p:cNvCxnSpPr>
            <a:cxnSpLocks/>
          </p:cNvCxnSpPr>
          <p:nvPr/>
        </p:nvCxnSpPr>
        <p:spPr>
          <a:xfrm flipH="1" flipV="1">
            <a:off x="2971800" y="2971800"/>
            <a:ext cx="2209801" cy="15240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354A9C0-58C0-437D-851C-38FEAA5966F7}"/>
              </a:ext>
            </a:extLst>
          </p:cNvPr>
          <p:cNvCxnSpPr>
            <a:cxnSpLocks/>
          </p:cNvCxnSpPr>
          <p:nvPr/>
        </p:nvCxnSpPr>
        <p:spPr>
          <a:xfrm flipH="1" flipV="1">
            <a:off x="3124200" y="2895600"/>
            <a:ext cx="1905001" cy="19812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9D957E3-39D6-405B-A80E-B1F44509499E}"/>
              </a:ext>
            </a:extLst>
          </p:cNvPr>
          <p:cNvCxnSpPr>
            <a:cxnSpLocks/>
          </p:cNvCxnSpPr>
          <p:nvPr/>
        </p:nvCxnSpPr>
        <p:spPr>
          <a:xfrm flipH="1" flipV="1">
            <a:off x="3733801" y="2971800"/>
            <a:ext cx="6781799" cy="76046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9492471" y="3766714"/>
            <a:ext cx="1899430" cy="12286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FFE7D8-C900-48B2-A267-453F98E1169B}"/>
                  </a:ext>
                </a:extLst>
              </p:cNvPr>
              <p:cNvSpPr txBox="1"/>
              <p:nvPr/>
            </p:nvSpPr>
            <p:spPr>
              <a:xfrm>
                <a:off x="641353" y="4569020"/>
                <a:ext cx="4128374" cy="2877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X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가지로 나눠서 </a:t>
                </a:r>
                <a:r>
                  <a:rPr lang="en-US" altLang="ko-KR" dirty="0"/>
                  <a:t>Q</a:t>
                </a:r>
                <a:r>
                  <a:rPr lang="ko-KR" altLang="en-US" dirty="0"/>
                  <a:t>배열에 저장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nor/>
                        </m:rPr>
                        <a:rPr lang="ko-KR" altLang="en-US" dirty="0"/>
                        <m:t>는 </m:t>
                      </m:r>
                      <m:r>
                        <m:rPr>
                          <m:nor/>
                        </m:rPr>
                        <a:rPr lang="en-US" altLang="ko-KR" dirty="0"/>
                        <m:t>3</m:t>
                      </m:r>
                      <m:r>
                        <m:rPr>
                          <m:nor/>
                        </m:rPr>
                        <a:rPr lang="ko-KR" altLang="en-US" dirty="0"/>
                        <m:t>가지로 나눠서 </m:t>
                      </m:r>
                      <m:r>
                        <m:rPr>
                          <m:nor/>
                        </m:rPr>
                        <a:rPr lang="en-US" altLang="ko-KR" dirty="0"/>
                        <m:t>Q</m:t>
                      </m:r>
                      <m:r>
                        <m:rPr>
                          <m:nor/>
                        </m:rPr>
                        <a:rPr lang="ko-KR" altLang="en-US" dirty="0"/>
                        <m:t>배열에 저장</m:t>
                      </m:r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dx/dt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dirty="0"/>
                      <m:t>는 </m:t>
                    </m:r>
                    <m:r>
                      <m:rPr>
                        <m:nor/>
                      </m:rPr>
                      <a:rPr lang="en-US" altLang="ko-KR" b="0" i="0" dirty="0" smtClean="0"/>
                      <m:t>5</m:t>
                    </m:r>
                    <m:r>
                      <m:rPr>
                        <m:nor/>
                      </m:rPr>
                      <a:rPr lang="ko-KR" altLang="en-US" dirty="0"/>
                      <m:t>가지로 나눠서 </m:t>
                    </m:r>
                    <m:r>
                      <m:rPr>
                        <m:nor/>
                      </m:rPr>
                      <a:rPr lang="en-US" altLang="ko-KR" dirty="0"/>
                      <m:t>Q</m:t>
                    </m:r>
                    <m:r>
                      <m:rPr>
                        <m:nor/>
                      </m:rPr>
                      <a:rPr lang="ko-KR" altLang="en-US" dirty="0"/>
                      <m:t>배열에 저장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𝒅𝒕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dirty="0"/>
                      <m:t>는 </m:t>
                    </m:r>
                    <m:r>
                      <m:rPr>
                        <m:nor/>
                      </m:rPr>
                      <a:rPr lang="en-US" altLang="ko-KR" dirty="0"/>
                      <m:t>5</m:t>
                    </m:r>
                    <m:r>
                      <m:rPr>
                        <m:nor/>
                      </m:rPr>
                      <a:rPr lang="ko-KR" altLang="en-US" dirty="0"/>
                      <m:t>가지로 나눠서 </m:t>
                    </m:r>
                    <m:r>
                      <m:rPr>
                        <m:nor/>
                      </m:rPr>
                      <a:rPr lang="en-US" altLang="ko-KR" dirty="0"/>
                      <m:t>Q</m:t>
                    </m:r>
                    <m:r>
                      <m:rPr>
                        <m:nor/>
                      </m:rPr>
                      <a:rPr lang="ko-KR" altLang="en-US" dirty="0"/>
                      <m:t>배열에 저장</m:t>
                    </m:r>
                  </m:oMath>
                </a14:m>
                <a:endParaRPr lang="en-US" altLang="ko-KR" dirty="0"/>
              </a:p>
              <a:p>
                <a:endParaRPr lang="ko-KR" altLang="en-US" dirty="0"/>
              </a:p>
              <a:p>
                <a:endParaRPr lang="en-US" altLang="ko-KR" dirty="0"/>
              </a:p>
              <a:p>
                <a:endParaRPr lang="ko-KR" altLang="en-US" dirty="0"/>
              </a:p>
              <a:p>
                <a:endParaRPr lang="en-US" altLang="ko-KR" dirty="0"/>
              </a:p>
              <a:p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FFE7D8-C900-48B2-A267-453F98E11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53" y="4569020"/>
                <a:ext cx="4128374" cy="2877904"/>
              </a:xfrm>
              <a:prstGeom prst="rect">
                <a:avLst/>
              </a:prstGeom>
              <a:blipFill>
                <a:blip r:embed="rId7"/>
                <a:stretch>
                  <a:fillRect l="-1182" t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99994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61630"/>
            <a:ext cx="27146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28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A7B74-E61A-49AB-982E-5B778B94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5514A6-0CF5-4579-989C-FF4D6EEA2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676400"/>
            <a:ext cx="3800475" cy="3505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73AD13-3FB8-49D2-9856-9AA21B4ED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133600"/>
            <a:ext cx="7908635" cy="275272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B89251B-55A5-42EF-8300-3D513FD9B1B8}"/>
              </a:ext>
            </a:extLst>
          </p:cNvPr>
          <p:cNvSpPr/>
          <p:nvPr/>
        </p:nvSpPr>
        <p:spPr>
          <a:xfrm>
            <a:off x="762000" y="2895600"/>
            <a:ext cx="3200400" cy="304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AC55C9F-33E7-43C6-9A8E-74B69082C86E}"/>
              </a:ext>
            </a:extLst>
          </p:cNvPr>
          <p:cNvCxnSpPr>
            <a:cxnSpLocks/>
            <a:stCxn id="5" idx="3"/>
            <a:endCxn id="3" idx="0"/>
          </p:cNvCxnSpPr>
          <p:nvPr/>
        </p:nvCxnSpPr>
        <p:spPr>
          <a:xfrm flipV="1">
            <a:off x="3962400" y="1676400"/>
            <a:ext cx="6319838" cy="1371600"/>
          </a:xfrm>
          <a:prstGeom prst="bentConnector4">
            <a:avLst>
              <a:gd name="adj1" fmla="val 32481"/>
              <a:gd name="adj2" fmla="val 11666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375574F-948C-4F3B-9FAE-19682299BA74}"/>
              </a:ext>
            </a:extLst>
          </p:cNvPr>
          <p:cNvSpPr txBox="1"/>
          <p:nvPr/>
        </p:nvSpPr>
        <p:spPr>
          <a:xfrm>
            <a:off x="8991600" y="1049710"/>
            <a:ext cx="24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가로 </a:t>
            </a:r>
            <a:r>
              <a:rPr lang="en-US" altLang="ko-KR" dirty="0"/>
              <a:t>5</a:t>
            </a:r>
            <a:r>
              <a:rPr lang="ko-KR" altLang="en-US" dirty="0"/>
              <a:t>인치</a:t>
            </a:r>
            <a:r>
              <a:rPr lang="en-US" altLang="ko-KR" dirty="0"/>
              <a:t>, </a:t>
            </a:r>
            <a:r>
              <a:rPr lang="ko-KR" altLang="en-US" dirty="0"/>
              <a:t>세로 </a:t>
            </a:r>
            <a:r>
              <a:rPr lang="en-US" altLang="ko-KR" dirty="0"/>
              <a:t>5</a:t>
            </a:r>
            <a:r>
              <a:rPr lang="ko-KR" altLang="en-US" dirty="0"/>
              <a:t>인치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1DA7101-8334-4BCC-9C22-545C72AB1EAD}"/>
              </a:ext>
            </a:extLst>
          </p:cNvPr>
          <p:cNvSpPr/>
          <p:nvPr/>
        </p:nvSpPr>
        <p:spPr>
          <a:xfrm>
            <a:off x="736600" y="3754643"/>
            <a:ext cx="3200400" cy="304800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BCB82DA8-3436-4A6B-AA00-EBB735F23A0E}"/>
              </a:ext>
            </a:extLst>
          </p:cNvPr>
          <p:cNvCxnSpPr>
            <a:cxnSpLocks/>
            <a:stCxn id="14" idx="3"/>
            <a:endCxn id="3" idx="2"/>
          </p:cNvCxnSpPr>
          <p:nvPr/>
        </p:nvCxnSpPr>
        <p:spPr>
          <a:xfrm>
            <a:off x="3937000" y="3907043"/>
            <a:ext cx="6345238" cy="1274557"/>
          </a:xfrm>
          <a:prstGeom prst="bentConnector4">
            <a:avLst>
              <a:gd name="adj1" fmla="val 50601"/>
              <a:gd name="adj2" fmla="val 117936"/>
            </a:avLst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EC509AA-B001-4321-AA68-5AE633EBEAAE}"/>
              </a:ext>
            </a:extLst>
          </p:cNvPr>
          <p:cNvSpPr/>
          <p:nvPr/>
        </p:nvSpPr>
        <p:spPr>
          <a:xfrm>
            <a:off x="8682037" y="4800661"/>
            <a:ext cx="3200400" cy="304800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6F390BC-E46A-47FC-9D28-E3963A30CE23}"/>
              </a:ext>
            </a:extLst>
          </p:cNvPr>
          <p:cNvSpPr/>
          <p:nvPr/>
        </p:nvSpPr>
        <p:spPr>
          <a:xfrm>
            <a:off x="736600" y="4358303"/>
            <a:ext cx="3200400" cy="304800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DF5CC42B-19C7-48C2-86EF-AE932ED3CB8A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3937000" y="3501242"/>
            <a:ext cx="4317497" cy="10094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E26879E-49F7-4872-BE7D-888328FB5AAD}"/>
              </a:ext>
            </a:extLst>
          </p:cNvPr>
          <p:cNvSpPr/>
          <p:nvPr/>
        </p:nvSpPr>
        <p:spPr>
          <a:xfrm>
            <a:off x="8254497" y="1973284"/>
            <a:ext cx="584703" cy="3055915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59050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53572"/>
          <a:stretch/>
        </p:blipFill>
        <p:spPr>
          <a:xfrm>
            <a:off x="348483" y="990599"/>
            <a:ext cx="6357117" cy="19050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744" y="3429000"/>
            <a:ext cx="4191000" cy="2038348"/>
          </a:xfrm>
          <a:prstGeom prst="rect">
            <a:avLst/>
          </a:prstGeom>
        </p:spPr>
      </p:pic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4861358" y="3958035"/>
            <a:ext cx="2843356" cy="27501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C7C9F68-F3C1-4683-A229-9AE7F7EB141F}"/>
              </a:ext>
            </a:extLst>
          </p:cNvPr>
          <p:cNvCxnSpPr>
            <a:cxnSpLocks/>
          </p:cNvCxnSpPr>
          <p:nvPr/>
        </p:nvCxnSpPr>
        <p:spPr>
          <a:xfrm flipH="1" flipV="1">
            <a:off x="2658357" y="2767577"/>
            <a:ext cx="2249609" cy="202508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11">
            <a:extLst>
              <a:ext uri="{FF2B5EF4-FFF2-40B4-BE49-F238E27FC236}">
                <a16:creationId xmlns:a16="http://schemas.microsoft.com/office/drawing/2014/main" id="{AD3ED1F3-00E6-4BD3-B7A6-D011C1DC0B21}"/>
              </a:ext>
            </a:extLst>
          </p:cNvPr>
          <p:cNvSpPr/>
          <p:nvPr/>
        </p:nvSpPr>
        <p:spPr>
          <a:xfrm>
            <a:off x="5037714" y="4313940"/>
            <a:ext cx="31242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id="{56F12598-6353-49A4-ABAE-7E499841FEE1}"/>
              </a:ext>
            </a:extLst>
          </p:cNvPr>
          <p:cNvSpPr/>
          <p:nvPr/>
        </p:nvSpPr>
        <p:spPr>
          <a:xfrm>
            <a:off x="4949536" y="4669481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13">
            <a:extLst>
              <a:ext uri="{FF2B5EF4-FFF2-40B4-BE49-F238E27FC236}">
                <a16:creationId xmlns:a16="http://schemas.microsoft.com/office/drawing/2014/main" id="{BDC6EC68-79CA-48EA-8890-9D1A16CDC3DB}"/>
              </a:ext>
            </a:extLst>
          </p:cNvPr>
          <p:cNvSpPr/>
          <p:nvPr/>
        </p:nvSpPr>
        <p:spPr>
          <a:xfrm>
            <a:off x="4907966" y="4966589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9ADC10A-5744-41E8-B7AD-89242C5DE6F4}"/>
              </a:ext>
            </a:extLst>
          </p:cNvPr>
          <p:cNvCxnSpPr>
            <a:cxnSpLocks/>
          </p:cNvCxnSpPr>
          <p:nvPr/>
        </p:nvCxnSpPr>
        <p:spPr>
          <a:xfrm flipH="1" flipV="1">
            <a:off x="762000" y="2767577"/>
            <a:ext cx="4187536" cy="1401546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3248212" y="2825032"/>
            <a:ext cx="1602790" cy="215568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995BD4C-AE13-4DD5-B99D-260C34A657D8}"/>
              </a:ext>
            </a:extLst>
          </p:cNvPr>
          <p:cNvCxnSpPr>
            <a:cxnSpLocks/>
          </p:cNvCxnSpPr>
          <p:nvPr/>
        </p:nvCxnSpPr>
        <p:spPr>
          <a:xfrm flipH="1" flipV="1">
            <a:off x="1752600" y="2686690"/>
            <a:ext cx="3196938" cy="175426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9422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295399"/>
            <a:ext cx="5419271" cy="18112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3733800"/>
            <a:ext cx="4191000" cy="2038348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C7C9F68-F3C1-4683-A229-9AE7F7EB141F}"/>
              </a:ext>
            </a:extLst>
          </p:cNvPr>
          <p:cNvCxnSpPr>
            <a:cxnSpLocks/>
          </p:cNvCxnSpPr>
          <p:nvPr/>
        </p:nvCxnSpPr>
        <p:spPr>
          <a:xfrm flipH="1" flipV="1">
            <a:off x="2475813" y="3072377"/>
            <a:ext cx="2249609" cy="202508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11">
            <a:extLst>
              <a:ext uri="{FF2B5EF4-FFF2-40B4-BE49-F238E27FC236}">
                <a16:creationId xmlns:a16="http://schemas.microsoft.com/office/drawing/2014/main" id="{AD3ED1F3-00E6-4BD3-B7A6-D011C1DC0B21}"/>
              </a:ext>
            </a:extLst>
          </p:cNvPr>
          <p:cNvSpPr/>
          <p:nvPr/>
        </p:nvSpPr>
        <p:spPr>
          <a:xfrm>
            <a:off x="4855170" y="4618740"/>
            <a:ext cx="31242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id="{56F12598-6353-49A4-ABAE-7E499841FEE1}"/>
              </a:ext>
            </a:extLst>
          </p:cNvPr>
          <p:cNvSpPr/>
          <p:nvPr/>
        </p:nvSpPr>
        <p:spPr>
          <a:xfrm>
            <a:off x="4766992" y="4974281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13">
            <a:extLst>
              <a:ext uri="{FF2B5EF4-FFF2-40B4-BE49-F238E27FC236}">
                <a16:creationId xmlns:a16="http://schemas.microsoft.com/office/drawing/2014/main" id="{BDC6EC68-79CA-48EA-8890-9D1A16CDC3DB}"/>
              </a:ext>
            </a:extLst>
          </p:cNvPr>
          <p:cNvSpPr/>
          <p:nvPr/>
        </p:nvSpPr>
        <p:spPr>
          <a:xfrm>
            <a:off x="4725422" y="5271389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9ADC10A-5744-41E8-B7AD-89242C5DE6F4}"/>
              </a:ext>
            </a:extLst>
          </p:cNvPr>
          <p:cNvCxnSpPr>
            <a:cxnSpLocks/>
          </p:cNvCxnSpPr>
          <p:nvPr/>
        </p:nvCxnSpPr>
        <p:spPr>
          <a:xfrm flipH="1" flipV="1">
            <a:off x="579456" y="3072377"/>
            <a:ext cx="4187536" cy="1401546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3065668" y="3129832"/>
            <a:ext cx="1602790" cy="215568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995BD4C-AE13-4DD5-B99D-260C34A657D8}"/>
              </a:ext>
            </a:extLst>
          </p:cNvPr>
          <p:cNvCxnSpPr>
            <a:cxnSpLocks/>
          </p:cNvCxnSpPr>
          <p:nvPr/>
        </p:nvCxnSpPr>
        <p:spPr>
          <a:xfrm flipH="1" flipV="1">
            <a:off x="1570056" y="2991490"/>
            <a:ext cx="3196938" cy="175426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33646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45" y="116370"/>
            <a:ext cx="6936958" cy="68178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64130"/>
          <a:stretch/>
        </p:blipFill>
        <p:spPr>
          <a:xfrm>
            <a:off x="7582354" y="363584"/>
            <a:ext cx="4157750" cy="568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8121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1068230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6292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762000"/>
            <a:ext cx="49815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1890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998605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2926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36" y="838200"/>
            <a:ext cx="7904563" cy="411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9843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762000"/>
            <a:ext cx="839858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5691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6.5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랜덤환경에서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Cart Pole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2128127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84867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76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8DAED-9ACC-4470-BCFF-FE56355E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E07F56-CC25-4C2E-8C3A-86E5D1E6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675" y="1371600"/>
            <a:ext cx="3895725" cy="3248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E6593C-72EB-4936-B365-5043A0AC2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219200"/>
            <a:ext cx="7543800" cy="382883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4886B25-DD3E-400C-BE33-58BA970DEE77}"/>
              </a:ext>
            </a:extLst>
          </p:cNvPr>
          <p:cNvSpPr/>
          <p:nvPr/>
        </p:nvSpPr>
        <p:spPr>
          <a:xfrm>
            <a:off x="533400" y="2057400"/>
            <a:ext cx="4876800" cy="304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92FC68F-41E5-4E2D-8869-3B3537B7483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410200" y="1828800"/>
            <a:ext cx="3200400" cy="381000"/>
          </a:xfrm>
          <a:prstGeom prst="bentConnector3">
            <a:avLst>
              <a:gd name="adj1" fmla="val 6847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AA3F082-6534-47DF-9A6C-E880EFCAB9B9}"/>
              </a:ext>
            </a:extLst>
          </p:cNvPr>
          <p:cNvSpPr/>
          <p:nvPr/>
        </p:nvSpPr>
        <p:spPr>
          <a:xfrm>
            <a:off x="8610600" y="1714500"/>
            <a:ext cx="609602" cy="304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61C24BD-4DB8-413D-AB7E-52358753AE24}"/>
              </a:ext>
            </a:extLst>
          </p:cNvPr>
          <p:cNvSpPr/>
          <p:nvPr/>
        </p:nvSpPr>
        <p:spPr>
          <a:xfrm>
            <a:off x="8610600" y="4314825"/>
            <a:ext cx="609602" cy="25717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B2EAFCB-9A26-4E17-9BFA-2070DF3ACBB0}"/>
              </a:ext>
            </a:extLst>
          </p:cNvPr>
          <p:cNvSpPr/>
          <p:nvPr/>
        </p:nvSpPr>
        <p:spPr>
          <a:xfrm>
            <a:off x="7853361" y="1850528"/>
            <a:ext cx="609602" cy="25717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7D5B7B3-1543-4C7E-8A12-D1D1B43E4F8E}"/>
              </a:ext>
            </a:extLst>
          </p:cNvPr>
          <p:cNvSpPr/>
          <p:nvPr/>
        </p:nvSpPr>
        <p:spPr>
          <a:xfrm>
            <a:off x="505691" y="2362200"/>
            <a:ext cx="4876800" cy="22860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9207AEF8-177E-47CF-B72B-2C9A13B5A008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5382060" y="2019300"/>
            <a:ext cx="4361875" cy="470150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C17972E-1F17-4746-AD0B-6A4A7C80BEEF}"/>
              </a:ext>
            </a:extLst>
          </p:cNvPr>
          <p:cNvSpPr/>
          <p:nvPr/>
        </p:nvSpPr>
        <p:spPr>
          <a:xfrm>
            <a:off x="9439134" y="1714500"/>
            <a:ext cx="609602" cy="30480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CBB5267-1A9B-4F1F-ABC7-86F3064ED3A4}"/>
              </a:ext>
            </a:extLst>
          </p:cNvPr>
          <p:cNvSpPr/>
          <p:nvPr/>
        </p:nvSpPr>
        <p:spPr>
          <a:xfrm>
            <a:off x="9515477" y="4316637"/>
            <a:ext cx="609602" cy="30480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021618E-81B4-450F-8676-F0CF54FD7451}"/>
              </a:ext>
            </a:extLst>
          </p:cNvPr>
          <p:cNvSpPr/>
          <p:nvPr/>
        </p:nvSpPr>
        <p:spPr>
          <a:xfrm>
            <a:off x="514927" y="3426757"/>
            <a:ext cx="4876800" cy="2286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6D6E5DB2-0AEF-43DE-8967-201CADA44CCA}"/>
              </a:ext>
            </a:extLst>
          </p:cNvPr>
          <p:cNvCxnSpPr>
            <a:cxnSpLocks/>
            <a:stCxn id="24" idx="3"/>
            <a:endCxn id="26" idx="2"/>
          </p:cNvCxnSpPr>
          <p:nvPr/>
        </p:nvCxnSpPr>
        <p:spPr>
          <a:xfrm flipV="1">
            <a:off x="5391727" y="3009900"/>
            <a:ext cx="5352474" cy="531157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D29DE9B-096E-4A88-AF42-DF12DBA347EF}"/>
              </a:ext>
            </a:extLst>
          </p:cNvPr>
          <p:cNvSpPr/>
          <p:nvPr/>
        </p:nvSpPr>
        <p:spPr>
          <a:xfrm>
            <a:off x="10439400" y="2705100"/>
            <a:ext cx="609602" cy="3048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D30A37A-D2E0-430D-BE74-E6CC6A8D9487}"/>
              </a:ext>
            </a:extLst>
          </p:cNvPr>
          <p:cNvSpPr/>
          <p:nvPr/>
        </p:nvSpPr>
        <p:spPr>
          <a:xfrm>
            <a:off x="10457873" y="4314825"/>
            <a:ext cx="609602" cy="3048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17DA094-1F82-413E-BF9F-2BC74240A1B5}"/>
              </a:ext>
            </a:extLst>
          </p:cNvPr>
          <p:cNvSpPr/>
          <p:nvPr/>
        </p:nvSpPr>
        <p:spPr>
          <a:xfrm>
            <a:off x="7772400" y="2755403"/>
            <a:ext cx="609602" cy="3048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8099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400"/>
            <a:ext cx="9777454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5800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760095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305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90600"/>
            <a:ext cx="7867650" cy="5629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/>
          <a:stretch/>
        </p:blipFill>
        <p:spPr>
          <a:xfrm>
            <a:off x="5791200" y="2895600"/>
            <a:ext cx="5867400" cy="2220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5463478" y="335344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5418433" y="376590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433" y="3765906"/>
                <a:ext cx="37414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5178183" y="407368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4998327" y="439748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27" y="4397482"/>
                <a:ext cx="874277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81D0995-716F-427C-B272-301B332C218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514600" y="2743200"/>
            <a:ext cx="2948878" cy="79491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6E8FC10-B5EC-4FEB-8339-1297BBA1756A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819400" y="2743200"/>
            <a:ext cx="2599033" cy="120737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E5C541F-C5CD-4EBF-A7B3-06B623D7EFF0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2743200"/>
            <a:ext cx="2209801" cy="15240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354A9C0-58C0-437D-851C-38FEAA5966F7}"/>
              </a:ext>
            </a:extLst>
          </p:cNvPr>
          <p:cNvCxnSpPr>
            <a:cxnSpLocks/>
          </p:cNvCxnSpPr>
          <p:nvPr/>
        </p:nvCxnSpPr>
        <p:spPr>
          <a:xfrm flipH="1" flipV="1">
            <a:off x="3200400" y="2667000"/>
            <a:ext cx="1905001" cy="19812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9D957E3-39D6-405B-A80E-B1F44509499E}"/>
              </a:ext>
            </a:extLst>
          </p:cNvPr>
          <p:cNvCxnSpPr>
            <a:cxnSpLocks/>
          </p:cNvCxnSpPr>
          <p:nvPr/>
        </p:nvCxnSpPr>
        <p:spPr>
          <a:xfrm flipH="1" flipV="1">
            <a:off x="3810001" y="2743200"/>
            <a:ext cx="6781799" cy="76046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24">
            <a:extLst>
              <a:ext uri="{FF2B5EF4-FFF2-40B4-BE49-F238E27FC236}">
                <a16:creationId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9568671" y="3538114"/>
            <a:ext cx="1899430" cy="12286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24">
            <a:extLst>
              <a:ext uri="{FF2B5EF4-FFF2-40B4-BE49-F238E27FC236}">
                <a16:creationId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548054" y="990600"/>
            <a:ext cx="7896665" cy="2319724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58223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399"/>
            <a:ext cx="6248400" cy="4826915"/>
          </a:xfrm>
          <a:prstGeom prst="rect">
            <a:avLst/>
          </a:prstGeom>
        </p:spPr>
      </p:pic>
      <p:sp>
        <p:nvSpPr>
          <p:cNvPr id="4" name="사각형: 둥근 모서리 24">
            <a:extLst>
              <a:ext uri="{FF2B5EF4-FFF2-40B4-BE49-F238E27FC236}">
                <a16:creationId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457200" y="2128465"/>
            <a:ext cx="6858000" cy="389133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2163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9134475" cy="4972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9677400" y="5517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31372" b="51079"/>
          <a:stretch/>
        </p:blipFill>
        <p:spPr>
          <a:xfrm>
            <a:off x="8350016" y="2749118"/>
            <a:ext cx="330109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7779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400"/>
            <a:ext cx="101441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2682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399"/>
            <a:ext cx="8305800" cy="437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3136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62000"/>
            <a:ext cx="48101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7231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62000"/>
            <a:ext cx="46291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7012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62000"/>
            <a:ext cx="7000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30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91A0BE3-F731-4EEB-925C-A917234B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" y="2653179"/>
            <a:ext cx="6483720" cy="8938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118E6B0-3C34-4273-92E2-E5FE9C1CE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944844"/>
            <a:ext cx="4791529" cy="41051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3DDB9EB-EEE4-4F1B-822E-76061B65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69A2CBA-23A3-4209-BC98-A9CEF33334D0}"/>
              </a:ext>
            </a:extLst>
          </p:cNvPr>
          <p:cNvSpPr/>
          <p:nvPr/>
        </p:nvSpPr>
        <p:spPr>
          <a:xfrm>
            <a:off x="76200" y="3201676"/>
            <a:ext cx="5273964" cy="3048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19EDE00-D445-4937-9FFF-A80576E7DBF6}"/>
              </a:ext>
            </a:extLst>
          </p:cNvPr>
          <p:cNvSpPr/>
          <p:nvPr/>
        </p:nvSpPr>
        <p:spPr>
          <a:xfrm>
            <a:off x="7543799" y="1298186"/>
            <a:ext cx="990601" cy="987814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2D4A31FE-8800-46B9-9967-527272B2E16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350164" y="2058676"/>
            <a:ext cx="2193635" cy="1295400"/>
          </a:xfrm>
          <a:prstGeom prst="bentConnector3">
            <a:avLst>
              <a:gd name="adj1" fmla="val 5968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BF21CEB-30E2-4231-AE31-9691C16858A9}"/>
              </a:ext>
            </a:extLst>
          </p:cNvPr>
          <p:cNvSpPr/>
          <p:nvPr/>
        </p:nvSpPr>
        <p:spPr>
          <a:xfrm>
            <a:off x="7734298" y="4745183"/>
            <a:ext cx="609602" cy="3048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C547BCE-0C45-4292-BB6E-125678DF071E}"/>
              </a:ext>
            </a:extLst>
          </p:cNvPr>
          <p:cNvSpPr/>
          <p:nvPr/>
        </p:nvSpPr>
        <p:spPr>
          <a:xfrm>
            <a:off x="6781800" y="1600200"/>
            <a:ext cx="609602" cy="3048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16889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85800"/>
            <a:ext cx="38481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0983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457200"/>
            <a:ext cx="5184581" cy="6177373"/>
          </a:xfrm>
          <a:prstGeom prst="rect">
            <a:avLst/>
          </a:prstGeom>
        </p:spPr>
      </p:pic>
      <p:sp>
        <p:nvSpPr>
          <p:cNvPr id="4" name="사각형: 둥근 모서리 24">
            <a:extLst>
              <a:ext uri="{FF2B5EF4-FFF2-40B4-BE49-F238E27FC236}">
                <a16:creationId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152399" y="304800"/>
            <a:ext cx="5571671" cy="65532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6934200" y="4419600"/>
            <a:ext cx="4560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할수록 </a:t>
            </a:r>
            <a:r>
              <a:rPr lang="en-US" altLang="ko-KR" b="1" dirty="0"/>
              <a:t>random </a:t>
            </a:r>
            <a:r>
              <a:rPr lang="ko-KR" altLang="en-US" b="1" dirty="0"/>
              <a:t>하게 </a:t>
            </a:r>
            <a:r>
              <a:rPr lang="en-US" altLang="ko-KR" b="1" dirty="0"/>
              <a:t>action</a:t>
            </a:r>
            <a:r>
              <a:rPr lang="ko-KR" altLang="en-US" b="1" dirty="0"/>
              <a:t>을 선택하는</a:t>
            </a:r>
            <a:endParaRPr lang="en-US" altLang="ko-KR" b="1" dirty="0"/>
          </a:p>
          <a:p>
            <a:r>
              <a:rPr lang="ko-KR" altLang="en-US" b="1" dirty="0"/>
              <a:t>비율 감소</a:t>
            </a:r>
          </a:p>
        </p:txBody>
      </p:sp>
    </p:spTree>
    <p:extLst>
      <p:ext uri="{BB962C8B-B14F-4D97-AF65-F5344CB8AC3E}">
        <p14:creationId xmlns:p14="http://schemas.microsoft.com/office/powerpoint/2010/main" val="61097713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0" y="914400"/>
            <a:ext cx="6972300" cy="4276725"/>
          </a:xfrm>
          <a:prstGeom prst="rect">
            <a:avLst/>
          </a:prstGeom>
        </p:spPr>
      </p:pic>
      <p:sp>
        <p:nvSpPr>
          <p:cNvPr id="4" name="사각형: 둥근 모서리 24">
            <a:extLst>
              <a:ext uri="{FF2B5EF4-FFF2-40B4-BE49-F238E27FC236}">
                <a16:creationId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228600" y="762000"/>
            <a:ext cx="7467600" cy="47244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279752" y="2442700"/>
            <a:ext cx="4560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할수록 </a:t>
            </a:r>
            <a:r>
              <a:rPr lang="en-US" altLang="ko-KR" b="1" dirty="0"/>
              <a:t>random </a:t>
            </a:r>
            <a:r>
              <a:rPr lang="ko-KR" altLang="en-US" b="1" dirty="0"/>
              <a:t>하게 </a:t>
            </a:r>
            <a:r>
              <a:rPr lang="en-US" altLang="ko-KR" b="1" dirty="0"/>
              <a:t>action</a:t>
            </a:r>
            <a:r>
              <a:rPr lang="ko-KR" altLang="en-US" b="1" dirty="0"/>
              <a:t>을 선택하는</a:t>
            </a:r>
            <a:endParaRPr lang="en-US" altLang="ko-KR" b="1" dirty="0"/>
          </a:p>
          <a:p>
            <a:r>
              <a:rPr lang="ko-KR" altLang="en-US" b="1" dirty="0"/>
              <a:t>비율 감소</a:t>
            </a:r>
          </a:p>
        </p:txBody>
      </p:sp>
    </p:spTree>
    <p:extLst>
      <p:ext uri="{BB962C8B-B14F-4D97-AF65-F5344CB8AC3E}">
        <p14:creationId xmlns:p14="http://schemas.microsoft.com/office/powerpoint/2010/main" val="79563878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62000"/>
            <a:ext cx="6115050" cy="5772150"/>
          </a:xfrm>
          <a:prstGeom prst="rect">
            <a:avLst/>
          </a:prstGeom>
        </p:spPr>
      </p:pic>
      <p:sp>
        <p:nvSpPr>
          <p:cNvPr id="4" name="사각형: 둥근 모서리 24">
            <a:extLst>
              <a:ext uri="{FF2B5EF4-FFF2-40B4-BE49-F238E27FC236}">
                <a16:creationId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152400" y="559999"/>
            <a:ext cx="6705600" cy="597415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6934200" y="4419600"/>
            <a:ext cx="32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할수록 </a:t>
            </a:r>
            <a:r>
              <a:rPr lang="en-US" altLang="ko-KR" b="1" dirty="0" err="1"/>
              <a:t>learning_rate</a:t>
            </a:r>
            <a:r>
              <a:rPr lang="en-US" altLang="ko-KR" b="1" dirty="0"/>
              <a:t> </a:t>
            </a:r>
            <a:r>
              <a:rPr lang="ko-KR" altLang="en-US" b="1" dirty="0"/>
              <a:t>감소</a:t>
            </a:r>
          </a:p>
        </p:txBody>
      </p:sp>
    </p:spTree>
    <p:extLst>
      <p:ext uri="{BB962C8B-B14F-4D97-AF65-F5344CB8AC3E}">
        <p14:creationId xmlns:p14="http://schemas.microsoft.com/office/powerpoint/2010/main" val="90321887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62000"/>
            <a:ext cx="7410450" cy="4343400"/>
          </a:xfrm>
          <a:prstGeom prst="rect">
            <a:avLst/>
          </a:prstGeom>
        </p:spPr>
      </p:pic>
      <p:sp>
        <p:nvSpPr>
          <p:cNvPr id="5" name="사각형: 둥근 모서리 24">
            <a:extLst>
              <a:ext uri="{FF2B5EF4-FFF2-40B4-BE49-F238E27FC236}">
                <a16:creationId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152400" y="559999"/>
            <a:ext cx="7924800" cy="597415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8305800" y="5070231"/>
            <a:ext cx="32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할수록 </a:t>
            </a:r>
            <a:r>
              <a:rPr lang="en-US" altLang="ko-KR" b="1" dirty="0" err="1"/>
              <a:t>learning_rate</a:t>
            </a:r>
            <a:r>
              <a:rPr lang="en-US" altLang="ko-KR" b="1" dirty="0"/>
              <a:t> </a:t>
            </a:r>
            <a:r>
              <a:rPr lang="ko-KR" altLang="en-US" b="1" dirty="0"/>
              <a:t>감소</a:t>
            </a:r>
          </a:p>
        </p:txBody>
      </p:sp>
    </p:spTree>
    <p:extLst>
      <p:ext uri="{BB962C8B-B14F-4D97-AF65-F5344CB8AC3E}">
        <p14:creationId xmlns:p14="http://schemas.microsoft.com/office/powerpoint/2010/main" val="227250200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97F8C1-36F6-4A6A-ABCC-D0321A2D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20" y="1003628"/>
            <a:ext cx="6743700" cy="28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7353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023EFD-AB56-415F-A79B-1AE0F4918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7829550" cy="5191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44687F-8FA5-4765-9540-B4F8A574F18F}"/>
              </a:ext>
            </a:extLst>
          </p:cNvPr>
          <p:cNvSpPr txBox="1"/>
          <p:nvPr/>
        </p:nvSpPr>
        <p:spPr>
          <a:xfrm>
            <a:off x="8305800" y="50702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282454666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E4B295-2E36-4B89-BE8F-ACED69B24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38200"/>
            <a:ext cx="973455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8371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F36BA4-73C0-446F-AF5D-6FE7DE21F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14400"/>
            <a:ext cx="77819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4402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D434A5-FE03-4F57-8D90-63939C353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171575"/>
            <a:ext cx="4229100" cy="4514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7DCECD-165D-4BC7-B2E7-C8B5B9FDDE5C}"/>
              </a:ext>
            </a:extLst>
          </p:cNvPr>
          <p:cNvSpPr txBox="1"/>
          <p:nvPr/>
        </p:nvSpPr>
        <p:spPr>
          <a:xfrm>
            <a:off x="1524000" y="56864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왼쪽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F7BFCA-39A2-40DD-9F9D-8363453ED758}"/>
              </a:ext>
            </a:extLst>
          </p:cNvPr>
          <p:cNvSpPr txBox="1"/>
          <p:nvPr/>
        </p:nvSpPr>
        <p:spPr>
          <a:xfrm>
            <a:off x="2971800" y="56864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오른쪽</a:t>
            </a:r>
          </a:p>
        </p:txBody>
      </p:sp>
      <p:sp>
        <p:nvSpPr>
          <p:cNvPr id="8" name="사각형: 둥근 모서리 24">
            <a:extLst>
              <a:ext uri="{FF2B5EF4-FFF2-40B4-BE49-F238E27FC236}">
                <a16:creationId xmlns:a16="http://schemas.microsoft.com/office/drawing/2014/main" id="{CDF43FA4-8C16-448A-B762-50C6B4BAF44A}"/>
              </a:ext>
            </a:extLst>
          </p:cNvPr>
          <p:cNvSpPr/>
          <p:nvPr/>
        </p:nvSpPr>
        <p:spPr>
          <a:xfrm>
            <a:off x="990600" y="1575400"/>
            <a:ext cx="1866900" cy="411102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24">
            <a:extLst>
              <a:ext uri="{FF2B5EF4-FFF2-40B4-BE49-F238E27FC236}">
                <a16:creationId xmlns:a16="http://schemas.microsoft.com/office/drawing/2014/main" id="{5B1314E0-7785-4409-899F-60F100777079}"/>
              </a:ext>
            </a:extLst>
          </p:cNvPr>
          <p:cNvSpPr/>
          <p:nvPr/>
        </p:nvSpPr>
        <p:spPr>
          <a:xfrm>
            <a:off x="2848264" y="1575400"/>
            <a:ext cx="1866900" cy="411102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545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903D4B5-24F2-44C9-BE61-B20131880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30"/>
          <a:stretch/>
        </p:blipFill>
        <p:spPr>
          <a:xfrm>
            <a:off x="7550008" y="843147"/>
            <a:ext cx="4431577" cy="42066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2121BC0-4EB8-4FFC-BEAA-DD1F6FF2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B376E0-0E42-47C6-883C-0035594ED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762000"/>
            <a:ext cx="7001755" cy="21336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09E355-802E-41EE-9EED-693ABC3B7989}"/>
              </a:ext>
            </a:extLst>
          </p:cNvPr>
          <p:cNvSpPr/>
          <p:nvPr/>
        </p:nvSpPr>
        <p:spPr>
          <a:xfrm>
            <a:off x="1876424" y="2562574"/>
            <a:ext cx="1552575" cy="3048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9BA42B9-1484-404D-B148-F7E96CECE2D6}"/>
              </a:ext>
            </a:extLst>
          </p:cNvPr>
          <p:cNvSpPr/>
          <p:nvPr/>
        </p:nvSpPr>
        <p:spPr>
          <a:xfrm>
            <a:off x="7917975" y="4785445"/>
            <a:ext cx="4004609" cy="264392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25990278-4E55-40DD-B3E6-58E913D864DD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4966909" y="553176"/>
            <a:ext cx="2366612" cy="6995007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BB61DBB-D780-4EBC-BF95-9032CE903F60}"/>
              </a:ext>
            </a:extLst>
          </p:cNvPr>
          <p:cNvSpPr/>
          <p:nvPr/>
        </p:nvSpPr>
        <p:spPr>
          <a:xfrm>
            <a:off x="3505200" y="2590800"/>
            <a:ext cx="1371601" cy="304800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0B55F4E-FD94-4163-AEBE-914961B8844F}"/>
              </a:ext>
            </a:extLst>
          </p:cNvPr>
          <p:cNvSpPr/>
          <p:nvPr/>
        </p:nvSpPr>
        <p:spPr>
          <a:xfrm>
            <a:off x="4876801" y="2590800"/>
            <a:ext cx="1219199" cy="304800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089A449-E86D-4130-94B1-D4D8EB87F1B7}"/>
              </a:ext>
            </a:extLst>
          </p:cNvPr>
          <p:cNvSpPr/>
          <p:nvPr/>
        </p:nvSpPr>
        <p:spPr>
          <a:xfrm>
            <a:off x="6092208" y="2595418"/>
            <a:ext cx="1061947" cy="304800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3A2AD8E-4400-4AB1-A883-257E29481ABD}"/>
              </a:ext>
            </a:extLst>
          </p:cNvPr>
          <p:cNvSpPr/>
          <p:nvPr/>
        </p:nvSpPr>
        <p:spPr>
          <a:xfrm>
            <a:off x="7906430" y="4535035"/>
            <a:ext cx="4004609" cy="264391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F3B86A4-4596-4F19-AF84-EAAEE8142D68}"/>
              </a:ext>
            </a:extLst>
          </p:cNvPr>
          <p:cNvSpPr/>
          <p:nvPr/>
        </p:nvSpPr>
        <p:spPr>
          <a:xfrm>
            <a:off x="7515954" y="969364"/>
            <a:ext cx="409852" cy="3574906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07D585F-3B4E-4D09-961C-534A6CBA589A}"/>
              </a:ext>
            </a:extLst>
          </p:cNvPr>
          <p:cNvSpPr/>
          <p:nvPr/>
        </p:nvSpPr>
        <p:spPr>
          <a:xfrm>
            <a:off x="7921165" y="941633"/>
            <a:ext cx="308435" cy="3574906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E47FCADE-34A4-4858-9347-6AAF74FF5797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5265204" y="1821397"/>
            <a:ext cx="762000" cy="2910406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D66F54C1-C38B-4EBB-9F6C-D1C69EA40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82" y="3982457"/>
            <a:ext cx="2460329" cy="21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9527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4647"/>
            <a:ext cx="7115175" cy="6343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772400" y="5791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424506240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66" y="914399"/>
            <a:ext cx="7787333" cy="485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0681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9" y="733425"/>
            <a:ext cx="560070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8783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8610600" y="5791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45678"/>
            <a:ext cx="74961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9130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52" y="990600"/>
            <a:ext cx="4705350" cy="3752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112448" y="2543859"/>
            <a:ext cx="563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Pole</a:t>
            </a:r>
            <a:r>
              <a:rPr lang="ko-KR" altLang="en-US" b="1" dirty="0"/>
              <a:t>이 가운데 </a:t>
            </a:r>
            <a:r>
              <a:rPr lang="ko-KR" altLang="en-US" b="1" dirty="0" err="1"/>
              <a:t>고정되서</a:t>
            </a:r>
            <a:r>
              <a:rPr lang="ko-KR" altLang="en-US" b="1" dirty="0"/>
              <a:t> 쓰러 지지 </a:t>
            </a:r>
            <a:r>
              <a:rPr lang="ko-KR" altLang="en-US" b="1" dirty="0" err="1"/>
              <a:t>않는것을</a:t>
            </a:r>
            <a:r>
              <a:rPr lang="ko-KR" altLang="en-US" b="1"/>
              <a:t> 알 수 있음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4423921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ko-KR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딥러닝 다중 분류</a:t>
            </a:r>
          </a:p>
        </p:txBody>
      </p:sp>
    </p:spTree>
    <p:extLst>
      <p:ext uri="{BB962C8B-B14F-4D97-AF65-F5344CB8AC3E}">
        <p14:creationId xmlns:p14="http://schemas.microsoft.com/office/powerpoint/2010/main" val="295783558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57E51-02BA-4C5F-9BCD-2F2BF04D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6B22B6-9ED8-475A-ACF9-15760499F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이중분류</a:t>
            </a:r>
            <a:endParaRPr lang="en-US" altLang="ko-KR" dirty="0"/>
          </a:p>
          <a:p>
            <a:pPr lvl="1"/>
            <a:r>
              <a:rPr lang="ko-KR" altLang="en-US" dirty="0"/>
              <a:t>분류 하고자 하는 데이터가 </a:t>
            </a:r>
            <a:r>
              <a:rPr lang="en-US" altLang="ko-KR" dirty="0"/>
              <a:t>0 </a:t>
            </a:r>
            <a:r>
              <a:rPr lang="ko-KR" altLang="en-US" dirty="0"/>
              <a:t>이나 </a:t>
            </a:r>
            <a:r>
              <a:rPr lang="en-US" altLang="ko-KR" dirty="0"/>
              <a:t>1</a:t>
            </a:r>
            <a:r>
              <a:rPr lang="ko-KR" altLang="en-US" dirty="0"/>
              <a:t>중 하나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다중분류</a:t>
            </a:r>
            <a:endParaRPr lang="en-US" altLang="ko-KR" dirty="0"/>
          </a:p>
          <a:p>
            <a:pPr lvl="1"/>
            <a:r>
              <a:rPr lang="ko-KR" altLang="en-US" dirty="0"/>
              <a:t>분류하고자 하는 데이터가 여러가지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25DE0C-B4D0-4DAA-A7F9-FB6656C2F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344" y="1696780"/>
            <a:ext cx="2247407" cy="17322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4D3EF3-4D9C-42D5-8E7E-A17F78AAC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344" y="4231487"/>
            <a:ext cx="3000375" cy="2333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D959D8-51AF-43FF-A2FA-89DDFCA74772}"/>
                  </a:ext>
                </a:extLst>
              </p:cNvPr>
              <p:cNvSpPr txBox="1"/>
              <p:nvPr/>
            </p:nvSpPr>
            <p:spPr>
              <a:xfrm>
                <a:off x="4898396" y="2235215"/>
                <a:ext cx="2255746" cy="465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z="1200" b="1" dirty="0">
                    <a:solidFill>
                      <a:srgbClr val="C00000"/>
                    </a:solidFill>
                  </a:rPr>
                  <a:t>서 소수를 리턴</a:t>
                </a:r>
                <a:endParaRPr lang="en-US" altLang="ko-KR" sz="1200" b="1" dirty="0">
                  <a:solidFill>
                    <a:srgbClr val="C00000"/>
                  </a:solidFill>
                </a:endParaRPr>
              </a:p>
              <a:p>
                <a:r>
                  <a:rPr lang="ko-KR" altLang="en-US" sz="1200" b="1" dirty="0" err="1">
                    <a:solidFill>
                      <a:srgbClr val="C00000"/>
                    </a:solidFill>
                  </a:rPr>
                  <a:t>리턴값이</a:t>
                </a:r>
                <a:r>
                  <a:rPr lang="ko-KR" altLang="en-US" sz="1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sz="1200" b="1" dirty="0">
                    <a:solidFill>
                      <a:srgbClr val="C00000"/>
                    </a:solidFill>
                  </a:rPr>
                  <a:t>0.5 </a:t>
                </a:r>
                <a:r>
                  <a:rPr lang="ko-KR" altLang="en-US" sz="1200" b="1" dirty="0">
                    <a:solidFill>
                      <a:srgbClr val="C00000"/>
                    </a:solidFill>
                  </a:rPr>
                  <a:t>초과면 </a:t>
                </a:r>
                <a:r>
                  <a:rPr lang="en-US" altLang="ko-KR" sz="1200" b="1" dirty="0">
                    <a:solidFill>
                      <a:srgbClr val="C00000"/>
                    </a:solidFill>
                  </a:rPr>
                  <a:t>1 </a:t>
                </a:r>
                <a:r>
                  <a:rPr lang="ko-KR" altLang="en-US" sz="1200" b="1" dirty="0">
                    <a:solidFill>
                      <a:srgbClr val="C00000"/>
                    </a:solidFill>
                  </a:rPr>
                  <a:t>아니면 </a:t>
                </a:r>
                <a:r>
                  <a:rPr lang="en-US" altLang="ko-KR" sz="1200" b="1" dirty="0">
                    <a:solidFill>
                      <a:srgbClr val="C00000"/>
                    </a:solidFill>
                  </a:rPr>
                  <a:t>0</a:t>
                </a:r>
                <a:endParaRPr lang="ko-KR" altLang="en-US" sz="1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D959D8-51AF-43FF-A2FA-89DDFCA74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396" y="2235215"/>
                <a:ext cx="2255746" cy="465192"/>
              </a:xfrm>
              <a:prstGeom prst="rect">
                <a:avLst/>
              </a:prstGeom>
              <a:blipFill>
                <a:blip r:embed="rId5"/>
                <a:stretch>
                  <a:fillRect l="-270" t="-2632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1C76AA-3239-4552-96EB-B613F8FA5EF1}"/>
                  </a:ext>
                </a:extLst>
              </p:cNvPr>
              <p:cNvSpPr txBox="1"/>
              <p:nvPr/>
            </p:nvSpPr>
            <p:spPr>
              <a:xfrm>
                <a:off x="5525718" y="5154816"/>
                <a:ext cx="2634054" cy="280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,  </m:t>
                    </m:r>
                    <m:sSub>
                      <m:sSubPr>
                        <m:ctrlP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ko-KR" altLang="en-US" sz="1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z="1200" b="1" dirty="0">
                    <a:solidFill>
                      <a:srgbClr val="C00000"/>
                    </a:solidFill>
                  </a:rPr>
                  <a:t>서 </a:t>
                </a:r>
                <a:r>
                  <a:rPr lang="en-US" altLang="ko-KR" sz="1200" b="1" dirty="0">
                    <a:solidFill>
                      <a:srgbClr val="C00000"/>
                    </a:solidFill>
                  </a:rPr>
                  <a:t> </a:t>
                </a:r>
                <a:r>
                  <a:rPr lang="ko-KR" altLang="en-US" sz="1200" b="1" dirty="0">
                    <a:solidFill>
                      <a:srgbClr val="C00000"/>
                    </a:solidFill>
                  </a:rPr>
                  <a:t>각각 </a:t>
                </a:r>
                <a:r>
                  <a:rPr lang="ko-KR" altLang="en-US" sz="1200" b="1" dirty="0" err="1">
                    <a:solidFill>
                      <a:srgbClr val="C00000"/>
                    </a:solidFill>
                  </a:rPr>
                  <a:t>소수값을</a:t>
                </a:r>
                <a:r>
                  <a:rPr lang="ko-KR" altLang="en-US" sz="1200" b="1" dirty="0">
                    <a:solidFill>
                      <a:srgbClr val="C00000"/>
                    </a:solidFill>
                  </a:rPr>
                  <a:t> 리턴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1C76AA-3239-4552-96EB-B613F8FA5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718" y="5154816"/>
                <a:ext cx="2634054" cy="280526"/>
              </a:xfrm>
              <a:prstGeom prst="rect">
                <a:avLst/>
              </a:prstGeom>
              <a:blipFill>
                <a:blip r:embed="rId6"/>
                <a:stretch>
                  <a:fillRect t="-4348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75838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7.1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다중분류의 활성함수</a:t>
            </a:r>
          </a:p>
        </p:txBody>
      </p:sp>
    </p:spTree>
    <p:extLst>
      <p:ext uri="{BB962C8B-B14F-4D97-AF65-F5344CB8AC3E}">
        <p14:creationId xmlns:p14="http://schemas.microsoft.com/office/powerpoint/2010/main" val="192102113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57E51-02BA-4C5F-9BCD-2F2BF04D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분류 활성 함수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9037E768-DEFC-411C-BCF0-94F739562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999" y="894293"/>
            <a:ext cx="8609133" cy="120447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활성 함수</a:t>
            </a:r>
            <a:endParaRPr lang="en-US" altLang="ko-KR" dirty="0"/>
          </a:p>
          <a:p>
            <a:pPr lvl="1"/>
            <a:r>
              <a:rPr lang="ko-KR" altLang="en-US" dirty="0" err="1"/>
              <a:t>출력값의</a:t>
            </a:r>
            <a:r>
              <a:rPr lang="ko-KR" altLang="en-US" dirty="0"/>
              <a:t> 합이 </a:t>
            </a:r>
            <a:r>
              <a:rPr lang="en-US" altLang="ko-KR" dirty="0"/>
              <a:t>1</a:t>
            </a:r>
            <a:r>
              <a:rPr lang="ko-KR" altLang="en-US" dirty="0"/>
              <a:t>이 되도록 하여 퍼센트를 계산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이미지를 자동차</a:t>
            </a:r>
            <a:r>
              <a:rPr lang="en-US" altLang="ko-KR" dirty="0"/>
              <a:t>, </a:t>
            </a:r>
            <a:r>
              <a:rPr lang="ko-KR" altLang="en-US" dirty="0"/>
              <a:t>비행기</a:t>
            </a:r>
            <a:r>
              <a:rPr lang="en-US" altLang="ko-KR" dirty="0"/>
              <a:t>,</a:t>
            </a:r>
            <a:r>
              <a:rPr lang="ko-KR" altLang="en-US" dirty="0"/>
              <a:t>로켓으로 분류 </a:t>
            </a:r>
            <a:r>
              <a:rPr lang="ko-KR" altLang="en-US" dirty="0" err="1"/>
              <a:t>할때</a:t>
            </a:r>
            <a:r>
              <a:rPr lang="ko-KR" altLang="en-US" dirty="0"/>
              <a:t> 예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DEF64D-39E1-43B7-8209-41E10B2E2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041" y="2164928"/>
            <a:ext cx="2739799" cy="16878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AF2A83-DAB9-44D5-AE50-726D0BE9D95B}"/>
              </a:ext>
            </a:extLst>
          </p:cNvPr>
          <p:cNvSpPr txBox="1"/>
          <p:nvPr/>
        </p:nvSpPr>
        <p:spPr>
          <a:xfrm>
            <a:off x="5225142" y="2629990"/>
            <a:ext cx="468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C00000"/>
                </a:solidFill>
              </a:rPr>
              <a:t>활성함수가 </a:t>
            </a:r>
            <a:r>
              <a:rPr lang="en-US" altLang="ko-KR" b="1" dirty="0">
                <a:solidFill>
                  <a:srgbClr val="C00000"/>
                </a:solidFill>
              </a:rPr>
              <a:t>sigmoid </a:t>
            </a:r>
            <a:r>
              <a:rPr lang="ko-KR" altLang="en-US" b="1" dirty="0" err="1">
                <a:solidFill>
                  <a:srgbClr val="C00000"/>
                </a:solidFill>
              </a:rPr>
              <a:t>일때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C00000"/>
                </a:solidFill>
              </a:rPr>
              <a:t>자동차가 가장 높은 값이지만 비슷비슷함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C00000"/>
                </a:solidFill>
              </a:rPr>
              <a:t>-</a:t>
            </a:r>
            <a:r>
              <a:rPr lang="ko-KR" altLang="en-US" b="1" dirty="0" err="1">
                <a:solidFill>
                  <a:srgbClr val="C00000"/>
                </a:solidFill>
              </a:rPr>
              <a:t>진짜값이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1,0,0 </a:t>
            </a:r>
            <a:r>
              <a:rPr lang="ko-KR" altLang="en-US" b="1" dirty="0">
                <a:solidFill>
                  <a:srgbClr val="C00000"/>
                </a:solidFill>
              </a:rPr>
              <a:t>이라고 </a:t>
            </a:r>
            <a:r>
              <a:rPr lang="ko-KR" altLang="en-US" b="1" dirty="0" err="1">
                <a:solidFill>
                  <a:srgbClr val="C00000"/>
                </a:solidFill>
              </a:rPr>
              <a:t>할때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cost </a:t>
            </a:r>
            <a:r>
              <a:rPr lang="ko-KR" altLang="en-US" b="1" dirty="0">
                <a:solidFill>
                  <a:srgbClr val="C00000"/>
                </a:solidFill>
              </a:rPr>
              <a:t>계산이 어려움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5E1E5B-7026-4D9C-A6B5-6A56120BC537}"/>
              </a:ext>
            </a:extLst>
          </p:cNvPr>
          <p:cNvSpPr txBox="1"/>
          <p:nvPr/>
        </p:nvSpPr>
        <p:spPr>
          <a:xfrm>
            <a:off x="5055324" y="4322364"/>
            <a:ext cx="46852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C00000"/>
                </a:solidFill>
              </a:rPr>
              <a:t>활성함수가 </a:t>
            </a:r>
            <a:r>
              <a:rPr lang="en-US" altLang="ko-KR" b="1" dirty="0" err="1">
                <a:solidFill>
                  <a:srgbClr val="C00000"/>
                </a:solidFill>
              </a:rPr>
              <a:t>softmax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</a:rPr>
              <a:t>일때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</a:rPr>
              <a:t>출력값이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1</a:t>
            </a:r>
            <a:r>
              <a:rPr lang="ko-KR" altLang="en-US" b="1" dirty="0">
                <a:solidFill>
                  <a:srgbClr val="C00000"/>
                </a:solidFill>
              </a:rPr>
              <a:t>이 </a:t>
            </a:r>
            <a:r>
              <a:rPr lang="ko-KR" altLang="en-US" b="1" dirty="0" err="1">
                <a:solidFill>
                  <a:srgbClr val="C00000"/>
                </a:solidFill>
              </a:rPr>
              <a:t>되도록함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C00000"/>
                </a:solidFill>
              </a:rPr>
              <a:t>가장 값이 높은 자동차의 </a:t>
            </a:r>
            <a:r>
              <a:rPr lang="ko-KR" altLang="en-US" b="1" dirty="0" err="1">
                <a:solidFill>
                  <a:srgbClr val="C00000"/>
                </a:solidFill>
              </a:rPr>
              <a:t>출력값은</a:t>
            </a:r>
            <a:r>
              <a:rPr lang="ko-KR" altLang="en-US" b="1" dirty="0">
                <a:solidFill>
                  <a:srgbClr val="C00000"/>
                </a:solidFill>
              </a:rPr>
              <a:t> 높여서 </a:t>
            </a:r>
            <a:r>
              <a:rPr lang="en-US" altLang="ko-KR" b="1" dirty="0">
                <a:solidFill>
                  <a:srgbClr val="C00000"/>
                </a:solidFill>
              </a:rPr>
              <a:t>1</a:t>
            </a:r>
            <a:r>
              <a:rPr lang="ko-KR" altLang="en-US" b="1" dirty="0">
                <a:solidFill>
                  <a:srgbClr val="C00000"/>
                </a:solidFill>
              </a:rPr>
              <a:t>에 가깝게 비행기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로켓은 </a:t>
            </a:r>
            <a:r>
              <a:rPr lang="en-US" altLang="ko-KR" b="1" dirty="0">
                <a:solidFill>
                  <a:srgbClr val="C00000"/>
                </a:solidFill>
              </a:rPr>
              <a:t>0</a:t>
            </a:r>
            <a:r>
              <a:rPr lang="ko-KR" altLang="en-US" b="1" dirty="0">
                <a:solidFill>
                  <a:srgbClr val="C00000"/>
                </a:solidFill>
              </a:rPr>
              <a:t>에 </a:t>
            </a:r>
            <a:r>
              <a:rPr lang="ko-KR" altLang="en-US" b="1" dirty="0" err="1">
                <a:solidFill>
                  <a:srgbClr val="C00000"/>
                </a:solidFill>
              </a:rPr>
              <a:t>가깝게함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C00000"/>
                </a:solidFill>
              </a:rPr>
              <a:t>-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</a:rPr>
              <a:t>진짜값이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1,0,0 </a:t>
            </a:r>
            <a:r>
              <a:rPr lang="ko-KR" altLang="en-US" b="1" dirty="0">
                <a:solidFill>
                  <a:srgbClr val="C00000"/>
                </a:solidFill>
              </a:rPr>
              <a:t>이라고 </a:t>
            </a:r>
            <a:r>
              <a:rPr lang="ko-KR" altLang="en-US" b="1" dirty="0" err="1">
                <a:solidFill>
                  <a:srgbClr val="C00000"/>
                </a:solidFill>
              </a:rPr>
              <a:t>할때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cost </a:t>
            </a:r>
            <a:r>
              <a:rPr lang="ko-KR" altLang="en-US" b="1" dirty="0">
                <a:solidFill>
                  <a:srgbClr val="C00000"/>
                </a:solidFill>
              </a:rPr>
              <a:t>계산이 비교적 쉬움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7823853-0F92-49F6-A30E-032868DF6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041" y="4322365"/>
            <a:ext cx="2739798" cy="19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1688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39758" y="5502877"/>
            <a:ext cx="3408432" cy="39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소프트맥스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함수의 원리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99ED0C1-1C87-4BCA-A96C-0C5BB124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소프트맥스</a:t>
            </a:r>
            <a:endParaRPr lang="ko-KR" altLang="en-US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BDFFCBC-5A5C-40B7-9FF4-D4360084D66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24297" y="1075101"/>
            <a:ext cx="8682446" cy="452596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소프트맥스는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총합이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형태로 바꿔서 계산해 주는 함수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합계가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형태로 변환하면 큰 값이 두드러지게 나타나고 작은 값은 더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작아짐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1A7444-D79D-4E60-866E-090D97CD2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861" y="2386013"/>
            <a:ext cx="6367031" cy="28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33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C9C38-F9EA-4F50-B6D4-66C1340C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1C8FC5-7603-4A9F-ABF0-7D1EDD470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84" y="838200"/>
            <a:ext cx="73342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5942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9ED0C1-1C87-4BCA-A96C-0C5BB124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소프트맥스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계산</a:t>
            </a:r>
            <a:endParaRPr lang="ko-KR" altLang="en-US" sz="12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E0D1A2-4BE5-4A1B-A6E9-51AA2E0C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 err="1"/>
              <a:t>Softmax</a:t>
            </a:r>
            <a:r>
              <a:rPr lang="en-US" altLang="ko-KR" dirty="0"/>
              <a:t> =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6515FE-F2F0-40C1-8DF0-C1AB05B0E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692877"/>
            <a:ext cx="2571750" cy="1238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0A0C13-9825-4623-9252-88B1213A1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947" y="5596831"/>
            <a:ext cx="7924800" cy="8832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BA7718-AF8C-4A55-BECC-A476C43CD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442" y="2047017"/>
            <a:ext cx="6110695" cy="33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2311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 분류의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8002127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A25D9-8C7E-40A6-84B2-0F78AD54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교차 엔트로피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44AD16-0F4E-4C13-A5A6-09D0488CA44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5589" y="100801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올바르게 예측 </a:t>
            </a:r>
            <a:r>
              <a:rPr lang="ko-KR" altLang="en-US" sz="2000" dirty="0" err="1"/>
              <a:t>했을때는</a:t>
            </a:r>
            <a:r>
              <a:rPr lang="ko-KR" altLang="en-US" sz="2000" dirty="0"/>
              <a:t> </a:t>
            </a:r>
            <a:r>
              <a:rPr lang="en-US" altLang="ko-KR" sz="2000" dirty="0"/>
              <a:t>cost</a:t>
            </a:r>
            <a:r>
              <a:rPr lang="ko-KR" altLang="en-US" sz="2000" dirty="0"/>
              <a:t>가 </a:t>
            </a:r>
            <a:r>
              <a:rPr lang="en-US" altLang="ko-KR" sz="2000" dirty="0"/>
              <a:t>0 </a:t>
            </a:r>
          </a:p>
          <a:p>
            <a:r>
              <a:rPr lang="ko-KR" altLang="en-US" sz="2000" dirty="0"/>
              <a:t>틀리게 </a:t>
            </a:r>
            <a:r>
              <a:rPr lang="ko-KR" altLang="en-US" sz="2000" dirty="0" err="1"/>
              <a:t>예측했을때는</a:t>
            </a:r>
            <a:r>
              <a:rPr lang="ko-KR" altLang="en-US" sz="2000" dirty="0"/>
              <a:t> </a:t>
            </a:r>
            <a:r>
              <a:rPr lang="en-US" altLang="ko-KR" sz="2000" dirty="0"/>
              <a:t>cost</a:t>
            </a:r>
            <a:r>
              <a:rPr lang="ko-KR" altLang="en-US" sz="2000" dirty="0"/>
              <a:t>가 무한대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7385E0-1AD5-4DFA-9D7B-DABC74E0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6" y="2143425"/>
            <a:ext cx="91154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007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 분류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이용한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포유류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조류 분류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626682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A25D9-8C7E-40A6-84B2-0F78AD54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다중 분류를 이용한 포유류 조류 기타 분류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0585B825-12DA-4C54-BEE1-B2E3B03A28FC}"/>
              </a:ext>
            </a:extLst>
          </p:cNvPr>
          <p:cNvGraphicFramePr>
            <a:graphicFrameLocks noGrp="1"/>
          </p:cNvGraphicFramePr>
          <p:nvPr/>
        </p:nvGraphicFramePr>
        <p:xfrm>
          <a:off x="2316480" y="1632131"/>
          <a:ext cx="2447110" cy="288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555">
                  <a:extLst>
                    <a:ext uri="{9D8B030D-6E8A-4147-A177-3AD203B41FA5}">
                      <a16:colId xmlns:a16="http://schemas.microsoft.com/office/drawing/2014/main" val="2996416430"/>
                    </a:ext>
                  </a:extLst>
                </a:gridCol>
                <a:gridCol w="1223555">
                  <a:extLst>
                    <a:ext uri="{9D8B030D-6E8A-4147-A177-3AD203B41FA5}">
                      <a16:colId xmlns:a16="http://schemas.microsoft.com/office/drawing/2014/main" val="3259137415"/>
                    </a:ext>
                  </a:extLst>
                </a:gridCol>
              </a:tblGrid>
              <a:tr h="629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털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x1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x2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423244"/>
                  </a:ext>
                </a:extLst>
              </a:tr>
              <a:tr h="448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02694"/>
                  </a:ext>
                </a:extLst>
              </a:tr>
              <a:tr h="448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72318"/>
                  </a:ext>
                </a:extLst>
              </a:tr>
              <a:tr h="448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349989"/>
                  </a:ext>
                </a:extLst>
              </a:tr>
              <a:tr h="448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340375"/>
                  </a:ext>
                </a:extLst>
              </a:tr>
              <a:tr h="448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92725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300A14B-3BC2-4F5D-A39F-9EC0E7002825}"/>
              </a:ext>
            </a:extLst>
          </p:cNvPr>
          <p:cNvSpPr txBox="1"/>
          <p:nvPr/>
        </p:nvSpPr>
        <p:spPr>
          <a:xfrm>
            <a:off x="2830286" y="119307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입력값</a:t>
            </a:r>
            <a:r>
              <a:rPr lang="ko-KR" altLang="en-US" b="1" dirty="0"/>
              <a:t> </a:t>
            </a:r>
            <a:r>
              <a:rPr lang="en-US" altLang="ko-KR" b="1" dirty="0"/>
              <a:t>X</a:t>
            </a:r>
            <a:endParaRPr lang="ko-KR" altLang="en-US" b="1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77B571A-E2E2-4730-844A-556E74E91E9B}"/>
              </a:ext>
            </a:extLst>
          </p:cNvPr>
          <p:cNvGraphicFramePr>
            <a:graphicFrameLocks noGrp="1"/>
          </p:cNvGraphicFramePr>
          <p:nvPr/>
        </p:nvGraphicFramePr>
        <p:xfrm>
          <a:off x="5399315" y="1632129"/>
          <a:ext cx="4476207" cy="291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069">
                  <a:extLst>
                    <a:ext uri="{9D8B030D-6E8A-4147-A177-3AD203B41FA5}">
                      <a16:colId xmlns:a16="http://schemas.microsoft.com/office/drawing/2014/main" val="1045546373"/>
                    </a:ext>
                  </a:extLst>
                </a:gridCol>
                <a:gridCol w="1492069">
                  <a:extLst>
                    <a:ext uri="{9D8B030D-6E8A-4147-A177-3AD203B41FA5}">
                      <a16:colId xmlns:a16="http://schemas.microsoft.com/office/drawing/2014/main" val="8089824"/>
                    </a:ext>
                  </a:extLst>
                </a:gridCol>
                <a:gridCol w="1492069">
                  <a:extLst>
                    <a:ext uri="{9D8B030D-6E8A-4147-A177-3AD203B41FA5}">
                      <a16:colId xmlns:a16="http://schemas.microsoft.com/office/drawing/2014/main" val="2819208494"/>
                    </a:ext>
                  </a:extLst>
                </a:gridCol>
              </a:tblGrid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y1</a:t>
                      </a:r>
                    </a:p>
                    <a:p>
                      <a:pPr algn="ctr" latinLnBrk="1"/>
                      <a:r>
                        <a:rPr lang="ko-KR" altLang="en-US" dirty="0"/>
                        <a:t>기타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y2</a:t>
                      </a:r>
                    </a:p>
                    <a:p>
                      <a:pPr algn="ctr" latinLnBrk="1"/>
                      <a:r>
                        <a:rPr lang="ko-KR" altLang="en-US" dirty="0"/>
                        <a:t>포유류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y3</a:t>
                      </a:r>
                    </a:p>
                    <a:p>
                      <a:pPr algn="ctr" latinLnBrk="1"/>
                      <a:r>
                        <a:rPr lang="ko-KR" altLang="en-US" dirty="0"/>
                        <a:t>조류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045498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059431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535994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812006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092375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7068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54DE79D-A4CE-44DC-BDCE-933B1228518B}"/>
              </a:ext>
            </a:extLst>
          </p:cNvPr>
          <p:cNvSpPr txBox="1"/>
          <p:nvPr/>
        </p:nvSpPr>
        <p:spPr>
          <a:xfrm>
            <a:off x="6527819" y="1160808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출력값</a:t>
            </a:r>
            <a:r>
              <a:rPr lang="ko-KR" altLang="en-US" b="1" dirty="0"/>
              <a:t> </a:t>
            </a:r>
            <a:r>
              <a:rPr lang="en-US" altLang="ko-KR" b="1" dirty="0"/>
              <a:t>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4748887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A25D9-8C7E-40A6-84B2-0F78AD54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모델 구조</a:t>
            </a:r>
          </a:p>
        </p:txBody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673DA3EF-9B50-47E2-9803-B7F873B8FA6A}"/>
              </a:ext>
            </a:extLst>
          </p:cNvPr>
          <p:cNvGraphicFramePr>
            <a:graphicFrameLocks noGrp="1"/>
          </p:cNvGraphicFramePr>
          <p:nvPr/>
        </p:nvGraphicFramePr>
        <p:xfrm>
          <a:off x="1927864" y="2722473"/>
          <a:ext cx="128765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825">
                  <a:extLst>
                    <a:ext uri="{9D8B030D-6E8A-4147-A177-3AD203B41FA5}">
                      <a16:colId xmlns:a16="http://schemas.microsoft.com/office/drawing/2014/main" val="2996416430"/>
                    </a:ext>
                  </a:extLst>
                </a:gridCol>
                <a:gridCol w="643825">
                  <a:extLst>
                    <a:ext uri="{9D8B030D-6E8A-4147-A177-3AD203B41FA5}">
                      <a16:colId xmlns:a16="http://schemas.microsoft.com/office/drawing/2014/main" val="3259137415"/>
                    </a:ext>
                  </a:extLst>
                </a:gridCol>
              </a:tblGrid>
              <a:tr h="496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털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x1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x2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423244"/>
                  </a:ext>
                </a:extLst>
              </a:tr>
              <a:tr h="286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502694"/>
                  </a:ext>
                </a:extLst>
              </a:tr>
              <a:tr h="286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72318"/>
                  </a:ext>
                </a:extLst>
              </a:tr>
              <a:tr h="286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349989"/>
                  </a:ext>
                </a:extLst>
              </a:tr>
              <a:tr h="286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340375"/>
                  </a:ext>
                </a:extLst>
              </a:tr>
              <a:tr h="286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92725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1979625" y="2290353"/>
            <a:ext cx="1161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입력값</a:t>
            </a:r>
            <a:r>
              <a:rPr lang="ko-KR" altLang="en-US" b="1" dirty="0"/>
              <a:t> </a:t>
            </a:r>
            <a:r>
              <a:rPr lang="en-US" altLang="ko-KR" b="1" dirty="0"/>
              <a:t>X</a:t>
            </a:r>
            <a:endParaRPr lang="ko-KR" altLang="en-US" b="1" dirty="0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246820C2-3B47-4508-AF22-112050BEE0A4}"/>
              </a:ext>
            </a:extLst>
          </p:cNvPr>
          <p:cNvSpPr txBox="1">
            <a:spLocks/>
          </p:cNvSpPr>
          <p:nvPr/>
        </p:nvSpPr>
        <p:spPr>
          <a:xfrm>
            <a:off x="12735670" y="6284968"/>
            <a:ext cx="198437" cy="3231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/>
              <a:pPr marL="98425"/>
              <a:t>265</a:t>
            </a:fld>
            <a:endParaRPr lang="en-US" spc="-13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78BA2DF-2F97-471F-ABD3-2662F403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422" y="1031066"/>
            <a:ext cx="973023" cy="6794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4DD8012-66B5-4C2A-95D4-A7C14BD9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866" y="2636550"/>
            <a:ext cx="973023" cy="6794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A265C50-ACBE-4EFE-B25A-329E6DFE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05" y="3979050"/>
            <a:ext cx="973023" cy="6794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804CF32-7B08-4A90-BC8E-2438AE047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578" y="5489356"/>
            <a:ext cx="973023" cy="6794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C34B67-82EA-4EEF-A5E1-9A745C3D366F}"/>
              </a:ext>
            </a:extLst>
          </p:cNvPr>
          <p:cNvSpPr txBox="1"/>
          <p:nvPr/>
        </p:nvSpPr>
        <p:spPr>
          <a:xfrm>
            <a:off x="5133892" y="4811255"/>
            <a:ext cx="615553" cy="2982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7C3A8E4-0250-4840-BA43-0BBCD478E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702" y="1150946"/>
            <a:ext cx="973023" cy="6794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448E2ED-B76A-4359-BD31-24E698944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261" y="2228586"/>
            <a:ext cx="973023" cy="6794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B3C1307-9977-4F01-A32F-9446F37A0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261" y="3344572"/>
            <a:ext cx="973023" cy="679485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E7E711C-279A-41B0-A346-8CD6E6837ECE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356489" y="1370808"/>
            <a:ext cx="1419933" cy="2077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76DCA49-375F-46A9-AE10-B207B4B4F58F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356489" y="2976292"/>
            <a:ext cx="1312377" cy="47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DDF67B6-FB74-474D-BA06-A9F1E4562DCC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356488" y="3447906"/>
            <a:ext cx="1491716" cy="8708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5EC91B5-21FD-4128-8755-D2A9959BCD4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56489" y="3447906"/>
            <a:ext cx="1378089" cy="23811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EE556F4-3D88-4E94-AC4E-AD831DFDD324}"/>
              </a:ext>
            </a:extLst>
          </p:cNvPr>
          <p:cNvSpPr txBox="1"/>
          <p:nvPr/>
        </p:nvSpPr>
        <p:spPr>
          <a:xfrm>
            <a:off x="3803399" y="1770936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w0(1)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533361-12A2-4A2A-874C-4AD9BE00D91C}"/>
              </a:ext>
            </a:extLst>
          </p:cNvPr>
          <p:cNvSpPr txBox="1"/>
          <p:nvPr/>
        </p:nvSpPr>
        <p:spPr>
          <a:xfrm>
            <a:off x="4817219" y="234533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w0(1)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82CA72-5737-4210-8743-27197C6C391B}"/>
              </a:ext>
            </a:extLst>
          </p:cNvPr>
          <p:cNvSpPr txBox="1"/>
          <p:nvPr/>
        </p:nvSpPr>
        <p:spPr>
          <a:xfrm>
            <a:off x="5037198" y="74542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w0(0)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1F144A-B0F1-439F-BD1A-B442990044A0}"/>
              </a:ext>
            </a:extLst>
          </p:cNvPr>
          <p:cNvSpPr txBox="1"/>
          <p:nvPr/>
        </p:nvSpPr>
        <p:spPr>
          <a:xfrm>
            <a:off x="4975012" y="369987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w0(3)</a:t>
            </a:r>
            <a:endParaRPr lang="ko-KR" altLang="en-US" sz="12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3E0F48-8FA7-4AAF-9B00-AA30A5828C0B}"/>
              </a:ext>
            </a:extLst>
          </p:cNvPr>
          <p:cNvSpPr txBox="1"/>
          <p:nvPr/>
        </p:nvSpPr>
        <p:spPr>
          <a:xfrm>
            <a:off x="4902151" y="524656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w0(9)</a:t>
            </a:r>
            <a:endParaRPr lang="ko-KR" altLang="en-US" sz="1200" b="1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A1C1AFD-2103-40C7-9C37-04A6E5C833B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599073" y="1346918"/>
            <a:ext cx="1845629" cy="1437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65C464B-ADEC-42BF-A0AB-8631672DE7B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601320" y="1443422"/>
            <a:ext cx="1838941" cy="112490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F9E6D24-13B0-411E-8994-CAE85D7822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545826" y="1413250"/>
            <a:ext cx="1894434" cy="22710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AF59923-B764-4AF3-9D66-738C2F0B59EC}"/>
              </a:ext>
            </a:extLst>
          </p:cNvPr>
          <p:cNvCxnSpPr>
            <a:cxnSpLocks/>
          </p:cNvCxnSpPr>
          <p:nvPr/>
        </p:nvCxnSpPr>
        <p:spPr>
          <a:xfrm flipV="1">
            <a:off x="5438991" y="1643089"/>
            <a:ext cx="2158110" cy="126876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4088E76-70D3-4992-A249-D31ABBD2822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438992" y="2568328"/>
            <a:ext cx="2001269" cy="343526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7E35739-3221-4E15-AAE4-3792E4F5411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407880" y="2932640"/>
            <a:ext cx="2032381" cy="75167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3EAC893-A89C-4EA3-A886-C155DAA8F61C}"/>
              </a:ext>
            </a:extLst>
          </p:cNvPr>
          <p:cNvCxnSpPr>
            <a:cxnSpLocks/>
          </p:cNvCxnSpPr>
          <p:nvPr/>
        </p:nvCxnSpPr>
        <p:spPr>
          <a:xfrm flipV="1">
            <a:off x="5591391" y="1816421"/>
            <a:ext cx="2193014" cy="2623142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BAD274E-5CC3-47F0-A367-CD2D0C32DE8D}"/>
              </a:ext>
            </a:extLst>
          </p:cNvPr>
          <p:cNvCxnSpPr>
            <a:cxnSpLocks/>
          </p:cNvCxnSpPr>
          <p:nvPr/>
        </p:nvCxnSpPr>
        <p:spPr>
          <a:xfrm flipV="1">
            <a:off x="5632232" y="2821264"/>
            <a:ext cx="1991540" cy="159280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0535CEC-A97F-429F-B365-13A21F10AD3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608012" y="3684314"/>
            <a:ext cx="1832248" cy="60192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3E46884-4DF0-4B45-B0BF-D13CCA95CECD}"/>
              </a:ext>
            </a:extLst>
          </p:cNvPr>
          <p:cNvCxnSpPr>
            <a:cxnSpLocks/>
          </p:cNvCxnSpPr>
          <p:nvPr/>
        </p:nvCxnSpPr>
        <p:spPr>
          <a:xfrm flipV="1">
            <a:off x="5564720" y="1657592"/>
            <a:ext cx="1981634" cy="42118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039C7DB6-617C-47E7-80D0-6F3E25435D5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554814" y="2568329"/>
            <a:ext cx="1885446" cy="32538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8212692-1E69-4C1F-8043-0E2B91B624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529508" y="3684314"/>
            <a:ext cx="1910752" cy="206595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45A62C3-32FD-4475-8E13-831EDAAEFAD0}"/>
              </a:ext>
            </a:extLst>
          </p:cNvPr>
          <p:cNvSpPr txBox="1"/>
          <p:nvPr/>
        </p:nvSpPr>
        <p:spPr>
          <a:xfrm>
            <a:off x="7604279" y="84464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426B97-7335-4F56-AFE8-0D2C41CBF533}"/>
              </a:ext>
            </a:extLst>
          </p:cNvPr>
          <p:cNvSpPr txBox="1"/>
          <p:nvPr/>
        </p:nvSpPr>
        <p:spPr>
          <a:xfrm>
            <a:off x="7663971" y="1986738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C40222-BA66-48E9-8AD2-10D23A3A64E7}"/>
              </a:ext>
            </a:extLst>
          </p:cNvPr>
          <p:cNvSpPr txBox="1"/>
          <p:nvPr/>
        </p:nvSpPr>
        <p:spPr>
          <a:xfrm>
            <a:off x="7618269" y="3210226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w1(2)</a:t>
            </a:r>
            <a:endParaRPr lang="ko-KR" altLang="en-US" sz="12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EFBD8B-04F5-4936-A9D9-A996725B36E1}"/>
              </a:ext>
            </a:extLst>
          </p:cNvPr>
          <p:cNvSpPr txBox="1"/>
          <p:nvPr/>
        </p:nvSpPr>
        <p:spPr>
          <a:xfrm>
            <a:off x="4543120" y="6185621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730C00B-5270-4787-8BFF-2A4A7A4DB5A3}"/>
              </a:ext>
            </a:extLst>
          </p:cNvPr>
          <p:cNvSpPr txBox="1"/>
          <p:nvPr/>
        </p:nvSpPr>
        <p:spPr>
          <a:xfrm>
            <a:off x="7135177" y="6155493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7D3E32-7379-488E-BB47-E99EC3BC1041}"/>
              </a:ext>
            </a:extLst>
          </p:cNvPr>
          <p:cNvSpPr txBox="1"/>
          <p:nvPr/>
        </p:nvSpPr>
        <p:spPr>
          <a:xfrm>
            <a:off x="9029053" y="130602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y1</a:t>
            </a:r>
            <a:endParaRPr lang="ko-KR" altLang="en-US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6F52B4D-2F47-4EC1-B959-ECC9016973AC}"/>
              </a:ext>
            </a:extLst>
          </p:cNvPr>
          <p:cNvSpPr txBox="1"/>
          <p:nvPr/>
        </p:nvSpPr>
        <p:spPr>
          <a:xfrm>
            <a:off x="9029053" y="2339583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y2</a:t>
            </a:r>
            <a:endParaRPr lang="ko-KR" altLang="en-US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1BBA09-1B48-4570-85DD-C7DEE9C9B450}"/>
              </a:ext>
            </a:extLst>
          </p:cNvPr>
          <p:cNvSpPr txBox="1"/>
          <p:nvPr/>
        </p:nvSpPr>
        <p:spPr>
          <a:xfrm>
            <a:off x="9077139" y="342900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y3</a:t>
            </a:r>
            <a:endParaRPr lang="ko-KR" altLang="en-US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AEC1782-08ED-43F0-8561-19A5F6AD5125}"/>
              </a:ext>
            </a:extLst>
          </p:cNvPr>
          <p:cNvCxnSpPr>
            <a:cxnSpLocks/>
          </p:cNvCxnSpPr>
          <p:nvPr/>
        </p:nvCxnSpPr>
        <p:spPr>
          <a:xfrm>
            <a:off x="8259006" y="1490688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1A5152C-AC22-4BE1-84E9-B8A6806C3A04}"/>
              </a:ext>
            </a:extLst>
          </p:cNvPr>
          <p:cNvCxnSpPr/>
          <p:nvPr/>
        </p:nvCxnSpPr>
        <p:spPr>
          <a:xfrm>
            <a:off x="8264460" y="2607591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710A82B-1FBC-4DB5-826B-EBD301F2DE3B}"/>
              </a:ext>
            </a:extLst>
          </p:cNvPr>
          <p:cNvCxnSpPr/>
          <p:nvPr/>
        </p:nvCxnSpPr>
        <p:spPr>
          <a:xfrm>
            <a:off x="8259006" y="3648853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C3A019D-FBAD-4BDF-A476-CCC50CD75CC4}"/>
              </a:ext>
            </a:extLst>
          </p:cNvPr>
          <p:cNvSpPr txBox="1"/>
          <p:nvPr/>
        </p:nvSpPr>
        <p:spPr>
          <a:xfrm>
            <a:off x="8368718" y="123981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비교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6DBABFC-F7E5-4E16-82EC-33E7333C136E}"/>
              </a:ext>
            </a:extLst>
          </p:cNvPr>
          <p:cNvSpPr txBox="1"/>
          <p:nvPr/>
        </p:nvSpPr>
        <p:spPr>
          <a:xfrm>
            <a:off x="8331272" y="226693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비교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3408BAC-1CEC-46B6-AE3C-A1B4B292EBEC}"/>
              </a:ext>
            </a:extLst>
          </p:cNvPr>
          <p:cNvSpPr txBox="1"/>
          <p:nvPr/>
        </p:nvSpPr>
        <p:spPr>
          <a:xfrm>
            <a:off x="8331272" y="331821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비교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D1CE180-D6B2-4DA8-A9D9-0525631664B2}"/>
              </a:ext>
            </a:extLst>
          </p:cNvPr>
          <p:cNvSpPr txBox="1"/>
          <p:nvPr/>
        </p:nvSpPr>
        <p:spPr>
          <a:xfrm>
            <a:off x="7290988" y="4236962"/>
            <a:ext cx="24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활성함수 </a:t>
            </a:r>
            <a:r>
              <a:rPr lang="en-US" altLang="ko-KR" b="1" dirty="0" err="1"/>
              <a:t>softmax</a:t>
            </a:r>
            <a:r>
              <a:rPr lang="en-US" altLang="ko-KR" b="1" dirty="0"/>
              <a:t> </a:t>
            </a:r>
            <a:r>
              <a:rPr lang="ko-KR" altLang="en-US" b="1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96695375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9.4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 분류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이용한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포유류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조류 분류 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(</a:t>
            </a:r>
            <a:r>
              <a:rPr lang="ko-KR" alt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텐서플로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204147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AD5788-6622-4368-8F6F-B4AB25C7A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5835"/>
            <a:ext cx="4403781" cy="56213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62F977-3E8D-420D-9600-2C4A44959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079" y="1010195"/>
            <a:ext cx="4981702" cy="23251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348505-A20B-4002-BFEF-E4847F131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45" y="470693"/>
            <a:ext cx="43624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1236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3B45D6-36BA-4CE5-984B-24CAC0256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845" y="947330"/>
            <a:ext cx="6885156" cy="420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3132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6A49FA-2859-44D1-97B4-FA236BDBF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34982"/>
            <a:ext cx="9144000" cy="398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50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FC9C38-F9EA-4F50-B6D4-66C1340C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 전체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F6A3B1-4016-4D27-951C-F738EA579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029" y="1752600"/>
            <a:ext cx="3314700" cy="304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F35F97-A357-4B11-99BF-1026DA0D0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734"/>
            <a:ext cx="6798123" cy="65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4070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F0B2AE-318B-4152-BFD1-4E8E4D3E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50"/>
          <a:stretch/>
        </p:blipFill>
        <p:spPr>
          <a:xfrm>
            <a:off x="1802948" y="944879"/>
            <a:ext cx="6339567" cy="291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782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F0B2AE-318B-4152-BFD1-4E8E4D3E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25"/>
          <a:stretch/>
        </p:blipFill>
        <p:spPr>
          <a:xfrm>
            <a:off x="1802947" y="3526971"/>
            <a:ext cx="6339567" cy="30801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BEE845-931F-404E-BECF-322B6C49D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074" y="0"/>
            <a:ext cx="4764039" cy="3429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DD3CF83-0F9B-4462-A5E4-0DE3085593DD}"/>
              </a:ext>
            </a:extLst>
          </p:cNvPr>
          <p:cNvSpPr/>
          <p:nvPr/>
        </p:nvSpPr>
        <p:spPr>
          <a:xfrm>
            <a:off x="2403566" y="116368"/>
            <a:ext cx="1846217" cy="326575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53608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FE6627-28B1-4370-8CE5-8714BCB21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118"/>
          <a:stretch/>
        </p:blipFill>
        <p:spPr>
          <a:xfrm>
            <a:off x="1802947" y="3683046"/>
            <a:ext cx="8382000" cy="24652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885AD1-6462-4636-81E1-1E5D0F977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366" y="-20410"/>
            <a:ext cx="5145351" cy="3703456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576D985-C706-43E2-9AB0-8C36979F1AD9}"/>
              </a:ext>
            </a:extLst>
          </p:cNvPr>
          <p:cNvSpPr/>
          <p:nvPr/>
        </p:nvSpPr>
        <p:spPr>
          <a:xfrm>
            <a:off x="4572001" y="25359"/>
            <a:ext cx="2181716" cy="370345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75531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FE6627-28B1-4370-8CE5-8714BCB21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681"/>
          <a:stretch/>
        </p:blipFill>
        <p:spPr>
          <a:xfrm>
            <a:off x="1802947" y="2177144"/>
            <a:ext cx="8382000" cy="18773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0A1FB4-57AE-4964-B44C-DFA0712CA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947" y="975905"/>
            <a:ext cx="7543800" cy="952500"/>
          </a:xfrm>
          <a:prstGeom prst="rect">
            <a:avLst/>
          </a:prstGeom>
        </p:spPr>
      </p:pic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id="{E85B7921-4DAA-46EA-8E5F-B9FB72E6F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264155"/>
              </p:ext>
            </p:extLst>
          </p:nvPr>
        </p:nvGraphicFramePr>
        <p:xfrm>
          <a:off x="7543800" y="3545551"/>
          <a:ext cx="4476207" cy="291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069">
                  <a:extLst>
                    <a:ext uri="{9D8B030D-6E8A-4147-A177-3AD203B41FA5}">
                      <a16:colId xmlns:a16="http://schemas.microsoft.com/office/drawing/2014/main" val="1045546373"/>
                    </a:ext>
                  </a:extLst>
                </a:gridCol>
                <a:gridCol w="1492069">
                  <a:extLst>
                    <a:ext uri="{9D8B030D-6E8A-4147-A177-3AD203B41FA5}">
                      <a16:colId xmlns:a16="http://schemas.microsoft.com/office/drawing/2014/main" val="8089824"/>
                    </a:ext>
                  </a:extLst>
                </a:gridCol>
                <a:gridCol w="1492069">
                  <a:extLst>
                    <a:ext uri="{9D8B030D-6E8A-4147-A177-3AD203B41FA5}">
                      <a16:colId xmlns:a16="http://schemas.microsoft.com/office/drawing/2014/main" val="2819208494"/>
                    </a:ext>
                  </a:extLst>
                </a:gridCol>
              </a:tblGrid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y1</a:t>
                      </a:r>
                    </a:p>
                    <a:p>
                      <a:pPr algn="ctr" latinLnBrk="1"/>
                      <a:r>
                        <a:rPr lang="ko-KR" altLang="en-US" dirty="0"/>
                        <a:t>기타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y2</a:t>
                      </a:r>
                    </a:p>
                    <a:p>
                      <a:pPr algn="ctr" latinLnBrk="1"/>
                      <a:r>
                        <a:rPr lang="ko-KR" altLang="en-US" dirty="0"/>
                        <a:t>포유류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y3</a:t>
                      </a:r>
                    </a:p>
                    <a:p>
                      <a:pPr algn="ctr" latinLnBrk="1"/>
                      <a:r>
                        <a:rPr lang="ko-KR" altLang="en-US" dirty="0"/>
                        <a:t>조류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045498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059431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535994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812006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092375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7068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B468C3A-5737-400B-A902-5582AFDB3BFB}"/>
              </a:ext>
            </a:extLst>
          </p:cNvPr>
          <p:cNvSpPr txBox="1"/>
          <p:nvPr/>
        </p:nvSpPr>
        <p:spPr>
          <a:xfrm>
            <a:off x="8672304" y="307423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출력값</a:t>
            </a:r>
            <a:r>
              <a:rPr lang="ko-KR" altLang="en-US" b="1" dirty="0"/>
              <a:t> </a:t>
            </a:r>
            <a:r>
              <a:rPr lang="en-US" altLang="ko-KR" b="1" dirty="0"/>
              <a:t>y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6FB027-2777-44D9-BCB9-987EE4DFB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95367"/>
            <a:ext cx="6353175" cy="175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843863-63B9-4A2C-ABF2-909AD0A6DB49}"/>
              </a:ext>
            </a:extLst>
          </p:cNvPr>
          <p:cNvSpPr txBox="1"/>
          <p:nvPr/>
        </p:nvSpPr>
        <p:spPr>
          <a:xfrm>
            <a:off x="2895600" y="4397113"/>
            <a:ext cx="13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hypothesis1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5907918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365C6D-DE40-421C-B7C3-10A50950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579" y="116369"/>
            <a:ext cx="87534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817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4BD794-F666-4168-8490-FB4BFD140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232" y="751931"/>
            <a:ext cx="425767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1232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3CD2C6-C5DF-4765-B62F-718232CFE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7" y="1099730"/>
            <a:ext cx="6629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0644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56FF43-1A43-407F-B78D-0BC824960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86310"/>
            <a:ext cx="9144000" cy="34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3779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C148ED-74D5-4EAA-A853-9F4F7592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8" y="1045709"/>
            <a:ext cx="74771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6744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D6A853-78BD-4C93-BD5B-6C41AC4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7" y="4556080"/>
            <a:ext cx="8020050" cy="1438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033B85-9D43-4D8F-A95A-880F234D5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417" y="1495053"/>
            <a:ext cx="7586108" cy="2377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C461DB-244B-47A8-9609-4B01F48F848B}"/>
              </a:ext>
            </a:extLst>
          </p:cNvPr>
          <p:cNvSpPr txBox="1"/>
          <p:nvPr/>
        </p:nvSpPr>
        <p:spPr>
          <a:xfrm>
            <a:off x="2194560" y="874115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predict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5A9CE42-1A49-43AB-A290-803F10520881}"/>
              </a:ext>
            </a:extLst>
          </p:cNvPr>
          <p:cNvSpPr/>
          <p:nvPr/>
        </p:nvSpPr>
        <p:spPr>
          <a:xfrm>
            <a:off x="2377440" y="1942011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EC1CEE9-CAED-433C-B0BE-80755F37B1E2}"/>
              </a:ext>
            </a:extLst>
          </p:cNvPr>
          <p:cNvSpPr/>
          <p:nvPr/>
        </p:nvSpPr>
        <p:spPr>
          <a:xfrm>
            <a:off x="3884023" y="2291954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ED21C4C-F0D4-49B9-B996-E7B6750258C5}"/>
              </a:ext>
            </a:extLst>
          </p:cNvPr>
          <p:cNvSpPr/>
          <p:nvPr/>
        </p:nvSpPr>
        <p:spPr>
          <a:xfrm>
            <a:off x="5455920" y="2641897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3C72319-1AE7-4609-B5C5-C4DFE785C385}"/>
              </a:ext>
            </a:extLst>
          </p:cNvPr>
          <p:cNvSpPr/>
          <p:nvPr/>
        </p:nvSpPr>
        <p:spPr>
          <a:xfrm>
            <a:off x="2311184" y="2990240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8835B9F-8380-4EAF-9B0F-5EDA921F882C}"/>
              </a:ext>
            </a:extLst>
          </p:cNvPr>
          <p:cNvSpPr/>
          <p:nvPr/>
        </p:nvSpPr>
        <p:spPr>
          <a:xfrm>
            <a:off x="5455919" y="3383063"/>
            <a:ext cx="1754778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0CD20D-4346-49CA-80E5-068A0B4C4D8C}"/>
              </a:ext>
            </a:extLst>
          </p:cNvPr>
          <p:cNvSpPr txBox="1"/>
          <p:nvPr/>
        </p:nvSpPr>
        <p:spPr>
          <a:xfrm>
            <a:off x="9033981" y="1998362"/>
            <a:ext cx="3145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1</a:t>
            </a:r>
          </a:p>
          <a:p>
            <a:r>
              <a:rPr lang="en-US" altLang="ko-KR" sz="2000" b="1" dirty="0"/>
              <a:t>2</a:t>
            </a:r>
          </a:p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750B018-9121-4451-8E62-84DE10E2022B}"/>
              </a:ext>
            </a:extLst>
          </p:cNvPr>
          <p:cNvCxnSpPr>
            <a:cxnSpLocks/>
          </p:cNvCxnSpPr>
          <p:nvPr/>
        </p:nvCxnSpPr>
        <p:spPr>
          <a:xfrm>
            <a:off x="7088777" y="2137954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FEAC7BA-2C63-4CE5-A636-3B945DE81FE0}"/>
              </a:ext>
            </a:extLst>
          </p:cNvPr>
          <p:cNvCxnSpPr>
            <a:cxnSpLocks/>
          </p:cNvCxnSpPr>
          <p:nvPr/>
        </p:nvCxnSpPr>
        <p:spPr>
          <a:xfrm>
            <a:off x="7081665" y="2461771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AB13D71-DBD4-4C01-97B8-D2AAAC6B1417}"/>
              </a:ext>
            </a:extLst>
          </p:cNvPr>
          <p:cNvCxnSpPr>
            <a:cxnSpLocks/>
          </p:cNvCxnSpPr>
          <p:nvPr/>
        </p:nvCxnSpPr>
        <p:spPr>
          <a:xfrm>
            <a:off x="7088777" y="2837840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E6D9AD3-91DC-40A8-9206-66D2994796FD}"/>
              </a:ext>
            </a:extLst>
          </p:cNvPr>
          <p:cNvCxnSpPr>
            <a:cxnSpLocks/>
          </p:cNvCxnSpPr>
          <p:nvPr/>
        </p:nvCxnSpPr>
        <p:spPr>
          <a:xfrm>
            <a:off x="7081665" y="3158903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CE5E167-8DEA-4DEC-8009-6E40BD433030}"/>
              </a:ext>
            </a:extLst>
          </p:cNvPr>
          <p:cNvCxnSpPr>
            <a:cxnSpLocks/>
          </p:cNvCxnSpPr>
          <p:nvPr/>
        </p:nvCxnSpPr>
        <p:spPr>
          <a:xfrm>
            <a:off x="7124046" y="3429000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995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3.2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랜덤하게 미로 찾기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6568332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5A5E04-E67E-4BE4-96C9-B6D0439B4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60" y="4050983"/>
            <a:ext cx="8410575" cy="1438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C728FB-AFC9-4615-A80E-A6A8AE221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216" y="1557566"/>
            <a:ext cx="6339744" cy="2037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79A9F6-F80F-4DDE-88EF-93A08F5C5944}"/>
              </a:ext>
            </a:extLst>
          </p:cNvPr>
          <p:cNvSpPr txBox="1"/>
          <p:nvPr/>
        </p:nvSpPr>
        <p:spPr>
          <a:xfrm>
            <a:off x="2194560" y="874115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y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20B6349-81CA-4AC1-AFC9-A8F73E1E5119}"/>
              </a:ext>
            </a:extLst>
          </p:cNvPr>
          <p:cNvSpPr/>
          <p:nvPr/>
        </p:nvSpPr>
        <p:spPr>
          <a:xfrm>
            <a:off x="3065417" y="1645919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97A681F-F96D-4234-9B85-DBFFD8E21EBC}"/>
              </a:ext>
            </a:extLst>
          </p:cNvPr>
          <p:cNvSpPr/>
          <p:nvPr/>
        </p:nvSpPr>
        <p:spPr>
          <a:xfrm>
            <a:off x="3688080" y="1994262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34ED908-B90E-4003-87BB-E02C0BA5C9FF}"/>
              </a:ext>
            </a:extLst>
          </p:cNvPr>
          <p:cNvSpPr/>
          <p:nvPr/>
        </p:nvSpPr>
        <p:spPr>
          <a:xfrm>
            <a:off x="4345579" y="2380509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E5BA9F7-88C3-4225-A370-697E27FCA501}"/>
              </a:ext>
            </a:extLst>
          </p:cNvPr>
          <p:cNvSpPr/>
          <p:nvPr/>
        </p:nvSpPr>
        <p:spPr>
          <a:xfrm>
            <a:off x="3065417" y="2728852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D362D37-B5FD-48EB-A035-379AC1F037AC}"/>
              </a:ext>
            </a:extLst>
          </p:cNvPr>
          <p:cNvSpPr/>
          <p:nvPr/>
        </p:nvSpPr>
        <p:spPr>
          <a:xfrm>
            <a:off x="4345579" y="3067811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01970E-3E7E-45CD-AD3D-9C5D6F7F8445}"/>
              </a:ext>
            </a:extLst>
          </p:cNvPr>
          <p:cNvSpPr txBox="1"/>
          <p:nvPr/>
        </p:nvSpPr>
        <p:spPr>
          <a:xfrm>
            <a:off x="7068602" y="1728650"/>
            <a:ext cx="3145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1</a:t>
            </a:r>
          </a:p>
          <a:p>
            <a:r>
              <a:rPr lang="en-US" altLang="ko-KR" sz="2000" b="1" dirty="0"/>
              <a:t>2</a:t>
            </a:r>
          </a:p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68F7C61-0692-4DED-8D26-A0EC85ADF5E5}"/>
              </a:ext>
            </a:extLst>
          </p:cNvPr>
          <p:cNvCxnSpPr>
            <a:cxnSpLocks/>
          </p:cNvCxnSpPr>
          <p:nvPr/>
        </p:nvCxnSpPr>
        <p:spPr>
          <a:xfrm>
            <a:off x="5123398" y="1868242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A826DDF-7B60-4D2A-B16A-954016150B90}"/>
              </a:ext>
            </a:extLst>
          </p:cNvPr>
          <p:cNvCxnSpPr>
            <a:cxnSpLocks/>
          </p:cNvCxnSpPr>
          <p:nvPr/>
        </p:nvCxnSpPr>
        <p:spPr>
          <a:xfrm>
            <a:off x="5116286" y="2192059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80F8A35-8A9F-4A0F-8ECA-E50FD9E0775A}"/>
              </a:ext>
            </a:extLst>
          </p:cNvPr>
          <p:cNvCxnSpPr>
            <a:cxnSpLocks/>
          </p:cNvCxnSpPr>
          <p:nvPr/>
        </p:nvCxnSpPr>
        <p:spPr>
          <a:xfrm>
            <a:off x="5123398" y="2568128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5E01186-1D5E-455E-9C4E-12596A43A892}"/>
              </a:ext>
            </a:extLst>
          </p:cNvPr>
          <p:cNvCxnSpPr>
            <a:cxnSpLocks/>
          </p:cNvCxnSpPr>
          <p:nvPr/>
        </p:nvCxnSpPr>
        <p:spPr>
          <a:xfrm>
            <a:off x="5116286" y="2889191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6F74F3-1BE5-4ED6-ADF9-C580751E76A4}"/>
              </a:ext>
            </a:extLst>
          </p:cNvPr>
          <p:cNvCxnSpPr>
            <a:cxnSpLocks/>
          </p:cNvCxnSpPr>
          <p:nvPr/>
        </p:nvCxnSpPr>
        <p:spPr>
          <a:xfrm>
            <a:off x="5158667" y="3159288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57256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822599-5571-44FD-90CD-9172AD9F8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352550"/>
            <a:ext cx="89154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0492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F7A3B7-5C2D-4D9F-89C3-647B94DF3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7" y="1253218"/>
            <a:ext cx="75628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400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 분류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이용한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포유류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조류 분류 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(</a:t>
            </a:r>
            <a:r>
              <a:rPr lang="ko-KR" alt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케라스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059769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7CE5F4-B6AD-4FE3-A506-EE34E00F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040553"/>
            <a:ext cx="3449331" cy="57010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F218F2-6637-45A2-9C60-42C9A8B70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079" y="1010195"/>
            <a:ext cx="4981702" cy="23251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B9837F-4EAB-482C-8420-83217B8B1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526944"/>
            <a:ext cx="3449331" cy="60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5364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CB1CE9-328E-44D1-8E8D-C65E6806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511" y="14486"/>
            <a:ext cx="4572283" cy="32909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8A8EFC-B54B-4C71-9662-256ABB704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935" y="3478296"/>
            <a:ext cx="5925775" cy="314702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87DDCB6-C137-4EFE-A697-5FB095B8AE72}"/>
              </a:ext>
            </a:extLst>
          </p:cNvPr>
          <p:cNvSpPr/>
          <p:nvPr/>
        </p:nvSpPr>
        <p:spPr>
          <a:xfrm>
            <a:off x="1619511" y="0"/>
            <a:ext cx="2473519" cy="330546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97729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B0082A-79B6-429F-B7F4-B9F7AF8AD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897" y="3109913"/>
            <a:ext cx="8248650" cy="3076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04547B-8E3F-485D-AC27-825C1308E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511" y="14486"/>
            <a:ext cx="4572283" cy="329098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7BF4BE8-E7BF-4C6F-9A17-70F80A3B5426}"/>
              </a:ext>
            </a:extLst>
          </p:cNvPr>
          <p:cNvSpPr/>
          <p:nvPr/>
        </p:nvSpPr>
        <p:spPr>
          <a:xfrm>
            <a:off x="4206240" y="31903"/>
            <a:ext cx="1889760" cy="330546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7502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1B0C1B-F782-44D9-98BC-D1EF938B2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058"/>
          <a:stretch/>
        </p:blipFill>
        <p:spPr>
          <a:xfrm>
            <a:off x="1609725" y="945425"/>
            <a:ext cx="8972550" cy="32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9912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70264E-823F-4FEC-9BD3-0D080D004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88" y="2305050"/>
            <a:ext cx="8886825" cy="11239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DF11D6-5F69-4B1F-955B-795372033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702" y="1089116"/>
            <a:ext cx="7543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4507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34A1C7-04FE-43CF-917D-E24C6F47E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63" y="1119188"/>
            <a:ext cx="82962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39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940A41-3570-4B57-B170-04DA3EA2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56" y="762000"/>
            <a:ext cx="796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9868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098E4A-D391-4134-87AD-3F40ED4AF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8" y="1034143"/>
            <a:ext cx="71913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6635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7C1AB13B-B148-4C0F-A718-96F908594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868" y="1782526"/>
            <a:ext cx="6067425" cy="20628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919CEA-062A-4845-9BF1-016686601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867" y="3963897"/>
            <a:ext cx="5753100" cy="1438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32739C-21B8-48F3-B209-F0614141321B}"/>
              </a:ext>
            </a:extLst>
          </p:cNvPr>
          <p:cNvSpPr txBox="1"/>
          <p:nvPr/>
        </p:nvSpPr>
        <p:spPr>
          <a:xfrm>
            <a:off x="2194560" y="874115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predict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E0C92A9-C510-464B-B349-13FECFAB690E}"/>
              </a:ext>
            </a:extLst>
          </p:cNvPr>
          <p:cNvSpPr/>
          <p:nvPr/>
        </p:nvSpPr>
        <p:spPr>
          <a:xfrm>
            <a:off x="2377440" y="1942011"/>
            <a:ext cx="1172837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E6688EF-EFA7-48A9-8880-09AE7653CF9F}"/>
              </a:ext>
            </a:extLst>
          </p:cNvPr>
          <p:cNvSpPr/>
          <p:nvPr/>
        </p:nvSpPr>
        <p:spPr>
          <a:xfrm>
            <a:off x="3681847" y="2291954"/>
            <a:ext cx="1238497" cy="3499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29EBF34-C9F4-4E95-8FDC-6082026E77A6}"/>
              </a:ext>
            </a:extLst>
          </p:cNvPr>
          <p:cNvSpPr/>
          <p:nvPr/>
        </p:nvSpPr>
        <p:spPr>
          <a:xfrm>
            <a:off x="4955350" y="2653795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E36A073-640E-4B16-88B0-87BC66FAAD06}"/>
              </a:ext>
            </a:extLst>
          </p:cNvPr>
          <p:cNvSpPr/>
          <p:nvPr/>
        </p:nvSpPr>
        <p:spPr>
          <a:xfrm>
            <a:off x="2311184" y="2990240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1261822-C11C-4388-908D-2CC5947DAD0B}"/>
              </a:ext>
            </a:extLst>
          </p:cNvPr>
          <p:cNvSpPr/>
          <p:nvPr/>
        </p:nvSpPr>
        <p:spPr>
          <a:xfrm>
            <a:off x="4955349" y="3304408"/>
            <a:ext cx="1754778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568875-1841-4A59-9924-CE4AD616FE9B}"/>
              </a:ext>
            </a:extLst>
          </p:cNvPr>
          <p:cNvSpPr txBox="1"/>
          <p:nvPr/>
        </p:nvSpPr>
        <p:spPr>
          <a:xfrm>
            <a:off x="9033981" y="1998362"/>
            <a:ext cx="3145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1</a:t>
            </a:r>
          </a:p>
          <a:p>
            <a:r>
              <a:rPr lang="en-US" altLang="ko-KR" sz="2000" b="1" dirty="0"/>
              <a:t>2</a:t>
            </a:r>
          </a:p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FF9F7C1-29C4-4DC5-AB8E-E76401300905}"/>
              </a:ext>
            </a:extLst>
          </p:cNvPr>
          <p:cNvCxnSpPr>
            <a:cxnSpLocks/>
          </p:cNvCxnSpPr>
          <p:nvPr/>
        </p:nvCxnSpPr>
        <p:spPr>
          <a:xfrm>
            <a:off x="7088777" y="2137954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B3F6B9F-6550-4BE8-AB5A-DBE1C659A395}"/>
              </a:ext>
            </a:extLst>
          </p:cNvPr>
          <p:cNvCxnSpPr>
            <a:cxnSpLocks/>
          </p:cNvCxnSpPr>
          <p:nvPr/>
        </p:nvCxnSpPr>
        <p:spPr>
          <a:xfrm>
            <a:off x="7081665" y="2461771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A953B3C-A06A-41FD-9D57-0588633D0609}"/>
              </a:ext>
            </a:extLst>
          </p:cNvPr>
          <p:cNvCxnSpPr>
            <a:cxnSpLocks/>
          </p:cNvCxnSpPr>
          <p:nvPr/>
        </p:nvCxnSpPr>
        <p:spPr>
          <a:xfrm>
            <a:off x="7088777" y="2837840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4351285-DC00-422F-811C-7F0903465C8D}"/>
              </a:ext>
            </a:extLst>
          </p:cNvPr>
          <p:cNvCxnSpPr>
            <a:cxnSpLocks/>
          </p:cNvCxnSpPr>
          <p:nvPr/>
        </p:nvCxnSpPr>
        <p:spPr>
          <a:xfrm>
            <a:off x="7081665" y="3158903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ADF5D1A-9593-44BD-A53B-265BFF5E1E37}"/>
              </a:ext>
            </a:extLst>
          </p:cNvPr>
          <p:cNvCxnSpPr>
            <a:cxnSpLocks/>
          </p:cNvCxnSpPr>
          <p:nvPr/>
        </p:nvCxnSpPr>
        <p:spPr>
          <a:xfrm>
            <a:off x="7124046" y="3429000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77953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70307E-0700-49D8-8941-ACC96541F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917" y="3853388"/>
            <a:ext cx="5476875" cy="1333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C0DDEB-D2B4-4B03-A032-AFCEA6D0E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349" y="1404287"/>
            <a:ext cx="6339744" cy="2037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9933F6-6B86-482F-BB23-2C6D6CF5B502}"/>
              </a:ext>
            </a:extLst>
          </p:cNvPr>
          <p:cNvSpPr txBox="1"/>
          <p:nvPr/>
        </p:nvSpPr>
        <p:spPr>
          <a:xfrm>
            <a:off x="2029693" y="109016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y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F715B4-DEF1-42B5-AAF2-F0F982D21F27}"/>
              </a:ext>
            </a:extLst>
          </p:cNvPr>
          <p:cNvSpPr/>
          <p:nvPr/>
        </p:nvSpPr>
        <p:spPr>
          <a:xfrm>
            <a:off x="2900550" y="1492640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06D493C-17F9-4F65-BC60-D8DFFCEE0813}"/>
              </a:ext>
            </a:extLst>
          </p:cNvPr>
          <p:cNvSpPr/>
          <p:nvPr/>
        </p:nvSpPr>
        <p:spPr>
          <a:xfrm>
            <a:off x="3523213" y="1840983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F17C4F7-6AA5-4F68-A26D-B5CA87591D2A}"/>
              </a:ext>
            </a:extLst>
          </p:cNvPr>
          <p:cNvSpPr/>
          <p:nvPr/>
        </p:nvSpPr>
        <p:spPr>
          <a:xfrm>
            <a:off x="4180712" y="2227230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522AFC4-3F93-49D0-B6CC-1D1981DD686D}"/>
              </a:ext>
            </a:extLst>
          </p:cNvPr>
          <p:cNvSpPr/>
          <p:nvPr/>
        </p:nvSpPr>
        <p:spPr>
          <a:xfrm>
            <a:off x="2900550" y="2575573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0894D4D-69CC-43E4-957A-B818A7241426}"/>
              </a:ext>
            </a:extLst>
          </p:cNvPr>
          <p:cNvSpPr/>
          <p:nvPr/>
        </p:nvSpPr>
        <p:spPr>
          <a:xfrm>
            <a:off x="4180712" y="2914532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CF7F10-EC5D-4890-8C2B-B398C27897D2}"/>
              </a:ext>
            </a:extLst>
          </p:cNvPr>
          <p:cNvSpPr txBox="1"/>
          <p:nvPr/>
        </p:nvSpPr>
        <p:spPr>
          <a:xfrm>
            <a:off x="6903735" y="1575371"/>
            <a:ext cx="3145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1</a:t>
            </a:r>
          </a:p>
          <a:p>
            <a:r>
              <a:rPr lang="en-US" altLang="ko-KR" sz="2000" b="1" dirty="0"/>
              <a:t>2</a:t>
            </a:r>
          </a:p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BAC0F6A-848D-48FE-B6F6-D9A8A49F58F9}"/>
              </a:ext>
            </a:extLst>
          </p:cNvPr>
          <p:cNvCxnSpPr>
            <a:cxnSpLocks/>
          </p:cNvCxnSpPr>
          <p:nvPr/>
        </p:nvCxnSpPr>
        <p:spPr>
          <a:xfrm>
            <a:off x="4958531" y="1714963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71FD58F-6E3B-4B94-B8F8-BE379AC17F10}"/>
              </a:ext>
            </a:extLst>
          </p:cNvPr>
          <p:cNvCxnSpPr>
            <a:cxnSpLocks/>
          </p:cNvCxnSpPr>
          <p:nvPr/>
        </p:nvCxnSpPr>
        <p:spPr>
          <a:xfrm>
            <a:off x="4951419" y="2038780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8B3B855-6C68-49C2-92CE-624CF1B90996}"/>
              </a:ext>
            </a:extLst>
          </p:cNvPr>
          <p:cNvCxnSpPr>
            <a:cxnSpLocks/>
          </p:cNvCxnSpPr>
          <p:nvPr/>
        </p:nvCxnSpPr>
        <p:spPr>
          <a:xfrm>
            <a:off x="4958531" y="2414849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4B3D49C-FBD8-4D30-AC27-29DBCC418247}"/>
              </a:ext>
            </a:extLst>
          </p:cNvPr>
          <p:cNvCxnSpPr>
            <a:cxnSpLocks/>
          </p:cNvCxnSpPr>
          <p:nvPr/>
        </p:nvCxnSpPr>
        <p:spPr>
          <a:xfrm>
            <a:off x="4951419" y="2735912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28891F-31EF-4FC5-BD2A-A2ABFE969747}"/>
              </a:ext>
            </a:extLst>
          </p:cNvPr>
          <p:cNvCxnSpPr>
            <a:cxnSpLocks/>
          </p:cNvCxnSpPr>
          <p:nvPr/>
        </p:nvCxnSpPr>
        <p:spPr>
          <a:xfrm>
            <a:off x="4993800" y="3006009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48488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8A562E-55EA-42A3-851B-1938849EE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723" y="999173"/>
            <a:ext cx="53244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7704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8 </a:t>
            </a:r>
            <a:r>
              <a:rPr lang="ko-KR" altLang="en-US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강화학습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2217804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8.1 </a:t>
            </a:r>
            <a:r>
              <a:rPr lang="ko-KR" altLang="en-US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강화학습 개요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3321376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07038-257C-4ED9-8738-71AE3ED2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강화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15019-028E-4DC3-99AE-7BA32CFB8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딥러닝은</a:t>
            </a:r>
            <a:r>
              <a:rPr lang="ko-KR" altLang="en-US" dirty="0"/>
              <a:t> </a:t>
            </a:r>
            <a:r>
              <a:rPr lang="en-US" altLang="ko-KR" dirty="0"/>
              <a:t>Q </a:t>
            </a:r>
            <a:r>
              <a:rPr lang="ko-KR" altLang="en-US" dirty="0"/>
              <a:t>배열을 만들고 값을 </a:t>
            </a:r>
            <a:r>
              <a:rPr lang="ko-KR" altLang="en-US" dirty="0" err="1"/>
              <a:t>저장하는것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Q </a:t>
            </a:r>
            <a:r>
              <a:rPr lang="ko-KR" altLang="en-US" dirty="0"/>
              <a:t>배열을 생성하고 값을 저장하는 것은 어려움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CartPole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매우 큰 크기의 </a:t>
            </a:r>
            <a:r>
              <a:rPr lang="en-US" altLang="ko-KR" dirty="0"/>
              <a:t>Q</a:t>
            </a:r>
            <a:r>
              <a:rPr lang="ko-KR" altLang="en-US" dirty="0"/>
              <a:t>배열이 필요한 경우도 있음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5B4225-B7CD-420D-92E9-AA9F78C8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143000"/>
            <a:ext cx="6017682" cy="3608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392F95-C0D1-40C3-9BB0-FE00470DE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764" y="1278223"/>
            <a:ext cx="1386290" cy="8090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F4C91B-B709-4E54-ABC2-6083674AF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520" y="1299568"/>
            <a:ext cx="1386290" cy="794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312E60-DA50-44BB-A475-2823F9E8F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810" y="1292752"/>
            <a:ext cx="1411756" cy="8239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BF20E7-AA72-49E3-B548-F49F9D025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284" y="2101636"/>
            <a:ext cx="1411756" cy="8239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86A888-0CBB-4578-BFDE-3B20773F4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810" y="2894806"/>
            <a:ext cx="1411755" cy="8396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F5332B0-2349-49EC-A782-BB27EB5A3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520" y="2910521"/>
            <a:ext cx="1411756" cy="823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1DCC01-DDA6-4503-8364-196CF4CD8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054" y="3732617"/>
            <a:ext cx="1411756" cy="8239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59E1E0-5E99-4FB9-A1E1-1A839E36B478}"/>
              </a:ext>
            </a:extLst>
          </p:cNvPr>
          <p:cNvSpPr txBox="1"/>
          <p:nvPr/>
        </p:nvSpPr>
        <p:spPr>
          <a:xfrm>
            <a:off x="8243515" y="3739101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</a:t>
            </a:r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F2E8DF-7E1F-4D89-BD23-7F95E7C35809}"/>
              </a:ext>
            </a:extLst>
          </p:cNvPr>
          <p:cNvSpPr txBox="1"/>
          <p:nvPr/>
        </p:nvSpPr>
        <p:spPr>
          <a:xfrm>
            <a:off x="8706503" y="4027734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0.99</a:t>
            </a:r>
            <a:endParaRPr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2F75AA-74B7-409F-9254-F3215E11EFF2}"/>
              </a:ext>
            </a:extLst>
          </p:cNvPr>
          <p:cNvSpPr txBox="1"/>
          <p:nvPr/>
        </p:nvSpPr>
        <p:spPr>
          <a:xfrm>
            <a:off x="8250400" y="428958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</a:t>
            </a:r>
            <a:endParaRPr lang="ko-KR" altLang="en-US"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860241-ADB3-425B-8048-61DCC344B0B6}"/>
              </a:ext>
            </a:extLst>
          </p:cNvPr>
          <p:cNvSpPr txBox="1"/>
          <p:nvPr/>
        </p:nvSpPr>
        <p:spPr>
          <a:xfrm>
            <a:off x="7873614" y="3969872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0.3</a:t>
            </a:r>
            <a:endParaRPr lang="ko-KR" altLang="en-US" sz="1000" b="1" dirty="0"/>
          </a:p>
        </p:txBody>
      </p:sp>
      <p:sp>
        <p:nvSpPr>
          <p:cNvPr id="16" name="사각형: 둥근 모서리 9">
            <a:extLst>
              <a:ext uri="{FF2B5EF4-FFF2-40B4-BE49-F238E27FC236}">
                <a16:creationId xmlns:a16="http://schemas.microsoft.com/office/drawing/2014/main" id="{B8993021-A85A-47F2-87F4-1AC6C69D8318}"/>
              </a:ext>
            </a:extLst>
          </p:cNvPr>
          <p:cNvSpPr/>
          <p:nvPr/>
        </p:nvSpPr>
        <p:spPr>
          <a:xfrm flipV="1">
            <a:off x="7748947" y="3632115"/>
            <a:ext cx="1479329" cy="9609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625392-DCE4-480E-850C-C290324840E0}"/>
              </a:ext>
            </a:extLst>
          </p:cNvPr>
          <p:cNvSpPr txBox="1"/>
          <p:nvPr/>
        </p:nvSpPr>
        <p:spPr>
          <a:xfrm>
            <a:off x="8012275" y="653422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Frozen Lake Q</a:t>
            </a:r>
            <a:r>
              <a:rPr lang="ko-KR" altLang="en-US" b="1" dirty="0"/>
              <a:t>배열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8D6EB2-3EB6-4D3D-9E0B-3782918D436A}"/>
                  </a:ext>
                </a:extLst>
              </p:cNvPr>
              <p:cNvSpPr txBox="1"/>
              <p:nvPr/>
            </p:nvSpPr>
            <p:spPr>
              <a:xfrm>
                <a:off x="914400" y="5587137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𝟖𝟎𝟎</m:t>
                    </m:r>
                  </m:oMath>
                </a14:m>
                <a:r>
                  <a:rPr lang="en-US" altLang="ko-KR" b="1" dirty="0"/>
                  <a:t>x800+ 2color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8D6EB2-3EB6-4D3D-9E0B-3782918D4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587137"/>
                <a:ext cx="2057400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id="{1D11CF41-E047-4D44-9759-C195114DB8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213"/>
          <a:stretch/>
        </p:blipFill>
        <p:spPr>
          <a:xfrm>
            <a:off x="294943" y="2568891"/>
            <a:ext cx="4505657" cy="294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6476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강화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" y="907540"/>
            <a:ext cx="11582400" cy="116734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강화학습은 </a:t>
            </a:r>
            <a:r>
              <a:rPr lang="en-US" altLang="ko-KR" dirty="0"/>
              <a:t>Q</a:t>
            </a:r>
            <a:r>
              <a:rPr lang="ko-KR" altLang="en-US" dirty="0"/>
              <a:t>배열 만들지 않음</a:t>
            </a:r>
            <a:endParaRPr lang="en-US" altLang="ko-KR" dirty="0"/>
          </a:p>
          <a:p>
            <a:r>
              <a:rPr lang="en-US" altLang="ko-KR" dirty="0"/>
              <a:t>Q</a:t>
            </a:r>
            <a:r>
              <a:rPr lang="ko-KR" altLang="en-US" dirty="0"/>
              <a:t>배열의 </a:t>
            </a:r>
            <a:r>
              <a:rPr lang="en-US" altLang="ko-KR" dirty="0"/>
              <a:t>position=14 </a:t>
            </a:r>
            <a:r>
              <a:rPr lang="ko-KR" altLang="en-US" dirty="0"/>
              <a:t>번째 </a:t>
            </a:r>
            <a:br>
              <a:rPr lang="en-US" altLang="ko-KR" dirty="0"/>
            </a:br>
            <a:r>
              <a:rPr lang="en-US" altLang="ko-KR" dirty="0"/>
              <a:t>Cell</a:t>
            </a:r>
            <a:r>
              <a:rPr lang="ko-KR" altLang="en-US" dirty="0"/>
              <a:t>의 데이터를 예측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409610" y="3489995"/>
            <a:ext cx="23040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입력값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b="1" dirty="0"/>
              <a:t>position=14</a:t>
            </a:r>
          </a:p>
          <a:p>
            <a:r>
              <a:rPr lang="en-US" altLang="ko-KR" sz="1200" b="1" dirty="0"/>
              <a:t>[0,0,0,0,0,0,0,0,0,0,0,0,0,0,1,0]</a:t>
            </a:r>
          </a:p>
          <a:p>
            <a:r>
              <a:rPr lang="en-US" altLang="ko-KR" sz="1200" b="1" dirty="0"/>
              <a:t>-one hot </a:t>
            </a:r>
            <a:r>
              <a:rPr lang="ko-KR" altLang="en-US" sz="1200" b="1" dirty="0" err="1"/>
              <a:t>인코딩된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16</a:t>
            </a:r>
            <a:r>
              <a:rPr lang="ko-KR" altLang="en-US" sz="1200" b="1" dirty="0"/>
              <a:t>개 데이터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8BA2DF-2F97-471F-ABD3-2662F403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248" y="1393124"/>
            <a:ext cx="973023" cy="6794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DD8012-66B5-4C2A-95D4-A7C14BD9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79" y="2910807"/>
            <a:ext cx="973023" cy="6794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265C50-ACBE-4EFE-B25A-329E6DFE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697" y="4300512"/>
            <a:ext cx="973023" cy="6794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04CF32-7B08-4A90-BC8E-2438AE047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345" y="5763613"/>
            <a:ext cx="973023" cy="67948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E7E711C-279A-41B0-A346-8CD6E6837ECE}"/>
              </a:ext>
            </a:extLst>
          </p:cNvPr>
          <p:cNvCxnSpPr>
            <a:cxnSpLocks/>
          </p:cNvCxnSpPr>
          <p:nvPr/>
        </p:nvCxnSpPr>
        <p:spPr>
          <a:xfrm flipV="1">
            <a:off x="2233662" y="1645066"/>
            <a:ext cx="1419933" cy="2077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76DCA49-375F-46A9-AE10-B207B4B4F58F}"/>
              </a:ext>
            </a:extLst>
          </p:cNvPr>
          <p:cNvCxnSpPr>
            <a:cxnSpLocks/>
          </p:cNvCxnSpPr>
          <p:nvPr/>
        </p:nvCxnSpPr>
        <p:spPr>
          <a:xfrm flipV="1">
            <a:off x="2233662" y="3250550"/>
            <a:ext cx="1312377" cy="47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DF67B6-FB74-474D-BA06-A9F1E4562DCC}"/>
              </a:ext>
            </a:extLst>
          </p:cNvPr>
          <p:cNvCxnSpPr>
            <a:cxnSpLocks/>
          </p:cNvCxnSpPr>
          <p:nvPr/>
        </p:nvCxnSpPr>
        <p:spPr>
          <a:xfrm>
            <a:off x="2287470" y="3722164"/>
            <a:ext cx="1491716" cy="8708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5EC91B5-21FD-4128-8755-D2A9959BCD44}"/>
              </a:ext>
            </a:extLst>
          </p:cNvPr>
          <p:cNvCxnSpPr>
            <a:cxnSpLocks/>
          </p:cNvCxnSpPr>
          <p:nvPr/>
        </p:nvCxnSpPr>
        <p:spPr>
          <a:xfrm>
            <a:off x="2244959" y="3722164"/>
            <a:ext cx="1378089" cy="23811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533361-12A2-4A2A-874C-4AD9BE00D91C}"/>
              </a:ext>
            </a:extLst>
          </p:cNvPr>
          <p:cNvSpPr txBox="1"/>
          <p:nvPr/>
        </p:nvSpPr>
        <p:spPr>
          <a:xfrm>
            <a:off x="3742332" y="2619587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w(1)</a:t>
            </a:r>
            <a:endParaRPr lang="ko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82CA72-5737-4210-8743-27197C6C391B}"/>
              </a:ext>
            </a:extLst>
          </p:cNvPr>
          <p:cNvSpPr txBox="1"/>
          <p:nvPr/>
        </p:nvSpPr>
        <p:spPr>
          <a:xfrm>
            <a:off x="3923024" y="110747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w(0)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1F144A-B0F1-439F-BD1A-B442990044A0}"/>
              </a:ext>
            </a:extLst>
          </p:cNvPr>
          <p:cNvSpPr txBox="1"/>
          <p:nvPr/>
        </p:nvSpPr>
        <p:spPr>
          <a:xfrm>
            <a:off x="3948504" y="4021336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w(3)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3E0F48-8FA7-4AAF-9B00-AA30A5828C0B}"/>
              </a:ext>
            </a:extLst>
          </p:cNvPr>
          <p:cNvSpPr txBox="1"/>
          <p:nvPr/>
        </p:nvSpPr>
        <p:spPr>
          <a:xfrm>
            <a:off x="3801918" y="552081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w(4)</a:t>
            </a:r>
            <a:endParaRPr lang="ko-KR" altLang="en-US" sz="1200" b="1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AEC1782-08ED-43F0-8561-19A5F6AD5125}"/>
              </a:ext>
            </a:extLst>
          </p:cNvPr>
          <p:cNvCxnSpPr>
            <a:cxnSpLocks/>
          </p:cNvCxnSpPr>
          <p:nvPr/>
        </p:nvCxnSpPr>
        <p:spPr>
          <a:xfrm>
            <a:off x="4707054" y="1711090"/>
            <a:ext cx="36389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1A5152C-AC22-4BE1-84E9-B8A6806C3A04}"/>
              </a:ext>
            </a:extLst>
          </p:cNvPr>
          <p:cNvCxnSpPr/>
          <p:nvPr/>
        </p:nvCxnSpPr>
        <p:spPr>
          <a:xfrm>
            <a:off x="4567002" y="3267340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710A82B-1FBC-4DB5-826B-EBD301F2DE3B}"/>
              </a:ext>
            </a:extLst>
          </p:cNvPr>
          <p:cNvCxnSpPr/>
          <p:nvPr/>
        </p:nvCxnSpPr>
        <p:spPr>
          <a:xfrm>
            <a:off x="4722937" y="4654953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710A82B-1FBC-4DB5-826B-EBD301F2DE3B}"/>
              </a:ext>
            </a:extLst>
          </p:cNvPr>
          <p:cNvCxnSpPr/>
          <p:nvPr/>
        </p:nvCxnSpPr>
        <p:spPr>
          <a:xfrm>
            <a:off x="4459624" y="6132664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88" y="1766178"/>
            <a:ext cx="6017682" cy="36089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352" y="1901401"/>
            <a:ext cx="1386290" cy="8090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08" y="1922746"/>
            <a:ext cx="1386290" cy="79421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398" y="1915930"/>
            <a:ext cx="1411756" cy="82393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1872" y="2724814"/>
            <a:ext cx="1411756" cy="8239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398" y="3517984"/>
            <a:ext cx="1411755" cy="83964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08" y="3533699"/>
            <a:ext cx="1411756" cy="82393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642" y="4355795"/>
            <a:ext cx="1411756" cy="8239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891103" y="4362279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</a:t>
            </a:r>
            <a:endParaRPr lang="ko-KR" altLang="en-US" sz="10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8354091" y="4650912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0.99</a:t>
            </a:r>
            <a:endParaRPr lang="ko-KR" altLang="en-US" sz="10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897988" y="4912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</a:t>
            </a:r>
            <a:endParaRPr lang="ko-KR" altLang="en-US" sz="10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521202" y="4593050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0.3</a:t>
            </a:r>
            <a:endParaRPr lang="ko-KR" altLang="en-US" sz="1000" b="1" dirty="0"/>
          </a:p>
        </p:txBody>
      </p:sp>
      <p:sp>
        <p:nvSpPr>
          <p:cNvPr id="67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7396535" y="4255293"/>
            <a:ext cx="1479329" cy="9609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856847" y="5864384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position 14</a:t>
            </a:r>
            <a:r>
              <a:rPr lang="ko-KR" altLang="en-US" b="1" dirty="0"/>
              <a:t>의 </a:t>
            </a:r>
            <a:r>
              <a:rPr lang="en-US" altLang="ko-KR" b="1" dirty="0"/>
              <a:t>Q </a:t>
            </a:r>
            <a:r>
              <a:rPr lang="ko-KR" altLang="en-US" b="1" dirty="0"/>
              <a:t>예측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8165523" y="5249570"/>
            <a:ext cx="22818" cy="564151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049943" y="15482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0.3</a:t>
            </a:r>
            <a:endParaRPr lang="ko-KR" altLang="en-US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207588" y="30658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</a:t>
            </a:r>
            <a:endParaRPr lang="ko-KR" altLang="en-US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301894" y="445558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0.99</a:t>
            </a:r>
            <a:endParaRPr lang="ko-KR" altLang="en-US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105358" y="588091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</a:t>
            </a:r>
            <a:endParaRPr lang="ko-KR" altLang="en-US" b="1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5477647" y="1650202"/>
            <a:ext cx="2043555" cy="306595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5509274" y="3250549"/>
            <a:ext cx="2336474" cy="187042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5877478" y="4686482"/>
            <a:ext cx="2455559" cy="13376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  <a:stCxn id="73" idx="3"/>
            <a:endCxn id="37" idx="1"/>
          </p:cNvCxnSpPr>
          <p:nvPr/>
        </p:nvCxnSpPr>
        <p:spPr>
          <a:xfrm flipV="1">
            <a:off x="5584976" y="4485390"/>
            <a:ext cx="2306127" cy="158018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05063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28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8.2 </a:t>
            </a:r>
            <a:r>
              <a:rPr lang="ko-KR" altLang="en-US" sz="28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28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</a:t>
            </a:r>
            <a:r>
              <a:rPr lang="en-US" altLang="ko-KR" sz="28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Frozen Lake (Tensorflow)</a:t>
            </a:r>
            <a:endParaRPr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9522754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B57EBA-30F8-478C-B3EF-F83A10E5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91177"/>
            <a:ext cx="6400800" cy="282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27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29" y="189073"/>
            <a:ext cx="109728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맑은 고딕"/>
                <a:cs typeface="맑은 고딕"/>
              </a:rPr>
              <a:t>1.</a:t>
            </a:r>
            <a:r>
              <a:rPr lang="en-US" altLang="ko-KR" dirty="0">
                <a:latin typeface="맑은 고딕"/>
                <a:cs typeface="맑은 고딕"/>
              </a:rPr>
              <a:t>1 </a:t>
            </a:r>
            <a:r>
              <a:rPr lang="ko-KR" altLang="en-US" spc="-5" dirty="0"/>
              <a:t>행동 심리학과 강화 학습</a:t>
            </a:r>
            <a:endParaRPr spc="-5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974F7A-2BB1-47FF-824C-BB653DC65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강화</a:t>
            </a:r>
            <a:r>
              <a:rPr lang="en-US" altLang="ko-KR" dirty="0"/>
              <a:t>(Reinforcement)</a:t>
            </a:r>
            <a:r>
              <a:rPr lang="ko-KR" altLang="en-US" dirty="0"/>
              <a:t> 는 동물이 시행 착오 </a:t>
            </a:r>
            <a:r>
              <a:rPr lang="en-US" altLang="ko-KR" dirty="0"/>
              <a:t>(Trial and Error) </a:t>
            </a:r>
            <a:r>
              <a:rPr lang="ko-KR" altLang="en-US" dirty="0"/>
              <a:t>를 통해 학습하는 방법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스키너의 쥐 실험</a:t>
            </a:r>
            <a:endParaRPr lang="en-US" altLang="ko-KR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1899900" y="6461125"/>
            <a:ext cx="29210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id="{DC502092-D84E-4099-B265-F1BAA6875CFF}"/>
              </a:ext>
            </a:extLst>
          </p:cNvPr>
          <p:cNvSpPr txBox="1">
            <a:spLocks/>
          </p:cNvSpPr>
          <p:nvPr/>
        </p:nvSpPr>
        <p:spPr>
          <a:xfrm>
            <a:off x="5600701" y="2271593"/>
            <a:ext cx="6507137" cy="300105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7500" lnSpcReduction="20000"/>
          </a:bodyPr>
          <a:lstStyle>
            <a:lvl1pPr marL="0">
              <a:lnSpc>
                <a:spcPct val="150000"/>
              </a:lnSpc>
              <a:defRPr b="1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lnSpc>
                <a:spcPct val="150000"/>
              </a:lnSpc>
              <a:defRPr b="1">
                <a:latin typeface="+mn-lt"/>
                <a:ea typeface="+mn-ea"/>
                <a:cs typeface="+mn-cs"/>
              </a:defRPr>
            </a:lvl2pPr>
            <a:lvl3pPr marL="914400">
              <a:lnSpc>
                <a:spcPct val="150000"/>
              </a:lnSpc>
              <a:defRPr b="1">
                <a:latin typeface="+mn-lt"/>
                <a:ea typeface="+mn-ea"/>
                <a:cs typeface="+mn-cs"/>
              </a:defRPr>
            </a:lvl3pPr>
            <a:lvl4pPr marL="1371600">
              <a:lnSpc>
                <a:spcPct val="150000"/>
              </a:lnSpc>
              <a:defRPr b="1">
                <a:latin typeface="+mn-lt"/>
                <a:ea typeface="+mn-ea"/>
                <a:cs typeface="+mn-cs"/>
              </a:defRPr>
            </a:lvl4pPr>
            <a:lvl5pPr marL="1828800">
              <a:lnSpc>
                <a:spcPct val="150000"/>
              </a:lnSpc>
              <a:defRPr b="1"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굶긴 쥐를 상자에 넣는다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쥐는 돌아 다니다가 우연히 지렛대를 누르게 된다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지렛대를 누르자 먹이가 나온다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지렛대를 누르는 행동과 먹이와의 상관 관계를 모르는 쥐는 다시 돌아 다닌다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그러다가 우연히 쥐가 지렛대를 누르면 다시 먹이가 나온다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쥐는 지렛대와 먹이 사이의 관계를 알게 되고 지렛대를 자주 누르게 된다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이 과정을 반복하면서 쥐는 지렛대를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누루면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먹이를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먹을수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있다는 것을 학습한다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535093-4B8A-4144-99BB-725EAACE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00" y="1902544"/>
            <a:ext cx="5556639" cy="384417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0D4C1B-6BFB-4A84-AF93-C83C2868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295400"/>
            <a:ext cx="3333750" cy="2886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DF770F-6214-4503-8DB0-D24B8599B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3091"/>
            <a:ext cx="6460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6914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5343"/>
          <a:stretch/>
        </p:blipFill>
        <p:spPr>
          <a:xfrm>
            <a:off x="228600" y="1371600"/>
            <a:ext cx="9610725" cy="2943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23" y="4419600"/>
            <a:ext cx="9376144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71975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68294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46661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9912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9298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89" y="27833"/>
            <a:ext cx="6781800" cy="6410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6934200" y="55626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4404813" y="2554046"/>
            <a:ext cx="1474609" cy="317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입력값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b="1" dirty="0"/>
              <a:t>position=14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8BA2DF-2F97-471F-ABD3-2662F4037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55" y="1524000"/>
            <a:ext cx="622751" cy="3337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DD8012-66B5-4C2A-95D4-A7C14BD9A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862" y="2269531"/>
            <a:ext cx="622751" cy="3337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265C50-ACBE-4EFE-B25A-329E6DFEC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06" y="2952196"/>
            <a:ext cx="622751" cy="3337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04CF32-7B08-4A90-BC8E-2438AE047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697" y="3670915"/>
            <a:ext cx="622751" cy="33378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7E711C-279A-41B0-A346-8CD6E6837ECE}"/>
              </a:ext>
            </a:extLst>
          </p:cNvPr>
          <p:cNvCxnSpPr>
            <a:cxnSpLocks/>
          </p:cNvCxnSpPr>
          <p:nvPr/>
        </p:nvCxnSpPr>
        <p:spPr>
          <a:xfrm flipV="1">
            <a:off x="5572237" y="1647761"/>
            <a:ext cx="908781" cy="10203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76DCA49-375F-46A9-AE10-B207B4B4F58F}"/>
              </a:ext>
            </a:extLst>
          </p:cNvPr>
          <p:cNvCxnSpPr>
            <a:cxnSpLocks/>
          </p:cNvCxnSpPr>
          <p:nvPr/>
        </p:nvCxnSpPr>
        <p:spPr>
          <a:xfrm flipV="1">
            <a:off x="5572237" y="2436423"/>
            <a:ext cx="839943" cy="23167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DDF67B6-FB74-474D-BA06-A9F1E4562DCC}"/>
              </a:ext>
            </a:extLst>
          </p:cNvPr>
          <p:cNvCxnSpPr>
            <a:cxnSpLocks/>
          </p:cNvCxnSpPr>
          <p:nvPr/>
        </p:nvCxnSpPr>
        <p:spPr>
          <a:xfrm>
            <a:off x="5606675" y="2668094"/>
            <a:ext cx="954723" cy="4278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5EC91B5-21FD-4128-8755-D2A9959BCD44}"/>
              </a:ext>
            </a:extLst>
          </p:cNvPr>
          <p:cNvCxnSpPr>
            <a:cxnSpLocks/>
          </p:cNvCxnSpPr>
          <p:nvPr/>
        </p:nvCxnSpPr>
        <p:spPr>
          <a:xfrm>
            <a:off x="5579467" y="2668094"/>
            <a:ext cx="882000" cy="116971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533361-12A2-4A2A-874C-4AD9BE00D91C}"/>
              </a:ext>
            </a:extLst>
          </p:cNvPr>
          <p:cNvSpPr txBox="1"/>
          <p:nvPr/>
        </p:nvSpPr>
        <p:spPr>
          <a:xfrm>
            <a:off x="6537811" y="2126475"/>
            <a:ext cx="303886" cy="136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w(1)</a:t>
            </a:r>
            <a:endParaRPr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F144A-B0F1-439F-BD1A-B442990044A0}"/>
              </a:ext>
            </a:extLst>
          </p:cNvPr>
          <p:cNvSpPr txBox="1"/>
          <p:nvPr/>
        </p:nvSpPr>
        <p:spPr>
          <a:xfrm>
            <a:off x="6669764" y="2815056"/>
            <a:ext cx="303886" cy="136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w(3)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3E0F48-8FA7-4AAF-9B00-AA30A5828C0B}"/>
              </a:ext>
            </a:extLst>
          </p:cNvPr>
          <p:cNvSpPr txBox="1"/>
          <p:nvPr/>
        </p:nvSpPr>
        <p:spPr>
          <a:xfrm>
            <a:off x="6575947" y="3551647"/>
            <a:ext cx="303886" cy="136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w(4)</a:t>
            </a:r>
            <a:endParaRPr lang="ko-KR" altLang="en-US" sz="1200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AEC1782-08ED-43F0-8561-19A5F6AD5125}"/>
              </a:ext>
            </a:extLst>
          </p:cNvPr>
          <p:cNvCxnSpPr>
            <a:cxnSpLocks/>
          </p:cNvCxnSpPr>
          <p:nvPr/>
        </p:nvCxnSpPr>
        <p:spPr>
          <a:xfrm>
            <a:off x="7155249" y="1680194"/>
            <a:ext cx="23290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1A5152C-AC22-4BE1-84E9-B8A6806C3A04}"/>
              </a:ext>
            </a:extLst>
          </p:cNvPr>
          <p:cNvCxnSpPr/>
          <p:nvPr/>
        </p:nvCxnSpPr>
        <p:spPr>
          <a:xfrm>
            <a:off x="7065613" y="2444671"/>
            <a:ext cx="39126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710A82B-1FBC-4DB5-826B-EBD301F2DE3B}"/>
              </a:ext>
            </a:extLst>
          </p:cNvPr>
          <p:cNvCxnSpPr/>
          <p:nvPr/>
        </p:nvCxnSpPr>
        <p:spPr>
          <a:xfrm>
            <a:off x="7165414" y="3126308"/>
            <a:ext cx="39126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710A82B-1FBC-4DB5-826B-EBD301F2DE3B}"/>
              </a:ext>
            </a:extLst>
          </p:cNvPr>
          <p:cNvCxnSpPr/>
          <p:nvPr/>
        </p:nvCxnSpPr>
        <p:spPr>
          <a:xfrm>
            <a:off x="6996889" y="3852204"/>
            <a:ext cx="39126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186" y="1707255"/>
            <a:ext cx="3851417" cy="17727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262" y="1773681"/>
            <a:ext cx="887249" cy="3974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809" y="1784166"/>
            <a:ext cx="887249" cy="39014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7058" y="1780818"/>
            <a:ext cx="903547" cy="404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2401" y="2178166"/>
            <a:ext cx="903547" cy="404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7058" y="2567795"/>
            <a:ext cx="903547" cy="4124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809" y="2575514"/>
            <a:ext cx="903547" cy="404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3511" y="2979352"/>
            <a:ext cx="903547" cy="4047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9193093" y="2982538"/>
            <a:ext cx="223862" cy="12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</a:t>
            </a:r>
            <a:endParaRPr lang="ko-KR" altLang="en-US" sz="1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9489413" y="3124323"/>
            <a:ext cx="265926" cy="12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0.99</a:t>
            </a:r>
            <a:endParaRPr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9197500" y="3252950"/>
            <a:ext cx="160254" cy="12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8956350" y="3095899"/>
            <a:ext cx="223862" cy="12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0.3</a:t>
            </a:r>
            <a:endParaRPr lang="ko-KR" altLang="en-US" sz="1000" b="1" dirty="0"/>
          </a:p>
        </p:txBody>
      </p:sp>
      <p:sp>
        <p:nvSpPr>
          <p:cNvPr id="33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8876561" y="2929982"/>
            <a:ext cx="946795" cy="60602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9171169" y="3720416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position 14</a:t>
            </a:r>
            <a:r>
              <a:rPr lang="ko-KR" altLang="en-US" b="1" dirty="0"/>
              <a:t>의 </a:t>
            </a:r>
            <a:r>
              <a:rPr lang="en-US" altLang="ko-KR" b="1" dirty="0"/>
              <a:t>Q </a:t>
            </a:r>
            <a:r>
              <a:rPr lang="ko-KR" altLang="en-US" b="1" dirty="0"/>
              <a:t>예측</a:t>
            </a:r>
            <a:endParaRPr lang="en-US" altLang="ko-KR" b="1" dirty="0"/>
          </a:p>
          <a:p>
            <a:r>
              <a:rPr lang="en-US" altLang="ko-KR" b="1" dirty="0" err="1"/>
              <a:t>predQ</a:t>
            </a:r>
            <a:endParaRPr lang="ko-KR" altLang="en-US" b="1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9368726" y="3418401"/>
            <a:ext cx="14604" cy="27712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374703" y="1600178"/>
            <a:ext cx="306964" cy="181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0.3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475599" y="2345709"/>
            <a:ext cx="193084" cy="181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</a:t>
            </a:r>
            <a:endParaRPr lang="ko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535956" y="3028374"/>
            <a:ext cx="381858" cy="181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0.99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410170" y="3728536"/>
            <a:ext cx="306964" cy="181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</a:t>
            </a:r>
            <a:endParaRPr lang="ko-KR" altLang="en-US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711931" y="1894635"/>
            <a:ext cx="1244419" cy="126174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7780530" y="2582907"/>
            <a:ext cx="1412563" cy="83549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8152333" y="3251423"/>
            <a:ext cx="1372667" cy="6695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81274" y="3043014"/>
            <a:ext cx="1311819" cy="83438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3499746" y="4237228"/>
            <a:ext cx="5646035" cy="27205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68484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25148DC-4A7F-4E9F-B4E9-350FE604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913233"/>
            <a:ext cx="5743224" cy="32777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4706320" y="4520943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456" y="883215"/>
            <a:ext cx="6017682" cy="3608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820" y="1018438"/>
            <a:ext cx="1386290" cy="8090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576" y="1039783"/>
            <a:ext cx="1386290" cy="794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66" y="1032967"/>
            <a:ext cx="1411756" cy="8239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340" y="1841851"/>
            <a:ext cx="1411756" cy="823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66" y="2635021"/>
            <a:ext cx="1411755" cy="8396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576" y="2650736"/>
            <a:ext cx="1411756" cy="8239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110" y="3472832"/>
            <a:ext cx="1411756" cy="823935"/>
          </a:xfrm>
          <a:prstGeom prst="rect">
            <a:avLst/>
          </a:prstGeom>
        </p:spPr>
      </p:pic>
      <p:sp>
        <p:nvSpPr>
          <p:cNvPr id="22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9084340" y="3396838"/>
            <a:ext cx="1411756" cy="96976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3558AFF0-CE73-4F4B-AB70-E31C507072B7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2133600" y="2819400"/>
            <a:ext cx="7656618" cy="577438"/>
          </a:xfrm>
          <a:prstGeom prst="bentConnector2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852897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DBF92FD-5C22-4C77-8A8A-88F87DB0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7" y="1090898"/>
            <a:ext cx="5461975" cy="28664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6934200" y="56388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456" y="883215"/>
            <a:ext cx="6017682" cy="3608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820" y="1018438"/>
            <a:ext cx="1386290" cy="8090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576" y="1039783"/>
            <a:ext cx="1386290" cy="794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66" y="1032967"/>
            <a:ext cx="1411756" cy="8239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340" y="1841851"/>
            <a:ext cx="1411756" cy="823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66" y="2635021"/>
            <a:ext cx="1411755" cy="8396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576" y="2650736"/>
            <a:ext cx="1411756" cy="8239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110" y="3472832"/>
            <a:ext cx="1411756" cy="823935"/>
          </a:xfrm>
          <a:prstGeom prst="rect">
            <a:avLst/>
          </a:prstGeom>
        </p:spPr>
      </p:pic>
      <p:sp>
        <p:nvSpPr>
          <p:cNvPr id="17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7716972" y="2599403"/>
            <a:ext cx="1479329" cy="9609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8229600" y="5007165"/>
            <a:ext cx="29635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next_position</a:t>
            </a:r>
            <a:r>
              <a:rPr lang="en-US" altLang="ko-KR" b="1" dirty="0"/>
              <a:t>=9 </a:t>
            </a:r>
            <a:r>
              <a:rPr lang="ko-KR" altLang="en-US" b="1" dirty="0" err="1"/>
              <a:t>일때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b="1" dirty="0" err="1"/>
              <a:t>next_position</a:t>
            </a:r>
            <a:r>
              <a:rPr lang="en-US" altLang="ko-KR" b="1" dirty="0"/>
              <a:t>  </a:t>
            </a:r>
            <a:r>
              <a:rPr lang="ko-KR" altLang="en-US" b="1" dirty="0"/>
              <a:t>의 </a:t>
            </a:r>
            <a:r>
              <a:rPr lang="en-US" altLang="ko-KR" b="1" dirty="0"/>
              <a:t>Q </a:t>
            </a:r>
            <a:r>
              <a:rPr lang="ko-KR" altLang="en-US" b="1" dirty="0"/>
              <a:t>값 </a:t>
            </a:r>
            <a:r>
              <a:rPr lang="en-US" altLang="ko-KR" b="1" dirty="0" err="1"/>
              <a:t>nextQ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position=14</a:t>
            </a:r>
            <a:endParaRPr lang="ko-KR" altLang="en-US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8670815" y="3620301"/>
            <a:ext cx="1" cy="119952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3107661" y="2094045"/>
            <a:ext cx="4498028" cy="100118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8199207" y="2753453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0.19</a:t>
            </a:r>
            <a:endParaRPr lang="ko-KR" altLang="en-US" sz="1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836307" y="2980258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0.39</a:t>
            </a:r>
            <a:endParaRPr lang="ko-KR" altLang="en-US" sz="1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8255317" y="3302386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0.98</a:t>
            </a:r>
            <a:endParaRPr lang="ko-KR" altLang="en-US" sz="1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8725988" y="2928287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</a:t>
            </a:r>
            <a:endParaRPr lang="ko-KR" altLang="en-US" sz="1000" b="1" dirty="0"/>
          </a:p>
        </p:txBody>
      </p:sp>
      <p:sp>
        <p:nvSpPr>
          <p:cNvPr id="30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7716972" y="3461538"/>
            <a:ext cx="1479329" cy="9609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2886923" y="3174508"/>
            <a:ext cx="4718766" cy="78285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3144804" y="3816956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position=14 </a:t>
            </a:r>
            <a:r>
              <a:rPr lang="ko-KR" altLang="en-US" b="1" dirty="0"/>
              <a:t>의  진짜 </a:t>
            </a:r>
            <a:r>
              <a:rPr lang="en-US" altLang="ko-KR" b="1" dirty="0"/>
              <a:t>Q</a:t>
            </a:r>
            <a:r>
              <a:rPr lang="ko-KR" altLang="en-US" b="1" dirty="0"/>
              <a:t>계산</a:t>
            </a:r>
          </a:p>
        </p:txBody>
      </p:sp>
    </p:spTree>
    <p:extLst>
      <p:ext uri="{BB962C8B-B14F-4D97-AF65-F5344CB8AC3E}">
        <p14:creationId xmlns:p14="http://schemas.microsoft.com/office/powerpoint/2010/main" val="360979125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799"/>
            <a:ext cx="6858000" cy="427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6238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3" y="762000"/>
            <a:ext cx="75819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38725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0" y="145678"/>
            <a:ext cx="50006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48987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90600"/>
            <a:ext cx="4267200" cy="536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73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2861044-FC5E-4910-A9D8-891C7638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71600"/>
            <a:ext cx="66960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8166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91" y="685800"/>
            <a:ext cx="913436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0275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779943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42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559999"/>
            <a:ext cx="6267450" cy="5857875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id="{C7DFDCCB-4619-4E5D-98FC-DD20790C3B95}"/>
              </a:ext>
            </a:extLst>
          </p:cNvPr>
          <p:cNvSpPr/>
          <p:nvPr/>
        </p:nvSpPr>
        <p:spPr>
          <a:xfrm flipV="1">
            <a:off x="3200401" y="4191000"/>
            <a:ext cx="990600" cy="222687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6DC0D-0D40-4841-B1E9-7DFFFE9929A4}"/>
              </a:ext>
            </a:extLst>
          </p:cNvPr>
          <p:cNvSpPr txBox="1"/>
          <p:nvPr/>
        </p:nvSpPr>
        <p:spPr>
          <a:xfrm>
            <a:off x="5511800" y="4920734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처음에는 실패 했으나 반복 할 수록 성공 확률이 높아짐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9FB841E-1A97-4690-9869-66A015CB4B9E}"/>
              </a:ext>
            </a:extLst>
          </p:cNvPr>
          <p:cNvCxnSpPr>
            <a:cxnSpLocks/>
          </p:cNvCxnSpPr>
          <p:nvPr/>
        </p:nvCxnSpPr>
        <p:spPr>
          <a:xfrm flipH="1">
            <a:off x="4267201" y="5105400"/>
            <a:ext cx="1142999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84172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289435-61CA-4BF8-A17D-B844EEFD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68" y="838200"/>
            <a:ext cx="56483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316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138162-B17D-4E84-AF28-195A53D98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32402"/>
            <a:ext cx="8201025" cy="6257925"/>
          </a:xfrm>
          <a:prstGeom prst="rect">
            <a:avLst/>
          </a:prstGeom>
        </p:spPr>
      </p:pic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id="{3C08F38A-D6D6-48C1-9C53-974255500E9F}"/>
              </a:ext>
            </a:extLst>
          </p:cNvPr>
          <p:cNvSpPr/>
          <p:nvPr/>
        </p:nvSpPr>
        <p:spPr>
          <a:xfrm flipV="1">
            <a:off x="152400" y="6095998"/>
            <a:ext cx="5486400" cy="80900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DBDCA-7963-454A-B83E-BBA3FC740A3C}"/>
              </a:ext>
            </a:extLst>
          </p:cNvPr>
          <p:cNvSpPr txBox="1"/>
          <p:nvPr/>
        </p:nvSpPr>
        <p:spPr>
          <a:xfrm>
            <a:off x="6830366" y="6343666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미로 찾기 성공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BDEE400-FC83-43B7-B7B6-8D4AA6F0D55A}"/>
              </a:ext>
            </a:extLst>
          </p:cNvPr>
          <p:cNvCxnSpPr>
            <a:cxnSpLocks/>
          </p:cNvCxnSpPr>
          <p:nvPr/>
        </p:nvCxnSpPr>
        <p:spPr>
          <a:xfrm flipH="1">
            <a:off x="5638800" y="6553200"/>
            <a:ext cx="1142999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096043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28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8.3 </a:t>
            </a:r>
            <a:r>
              <a:rPr lang="ko-KR" altLang="en-US" sz="28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28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</a:t>
            </a:r>
            <a:r>
              <a:rPr lang="en-US" altLang="ko-KR" sz="28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Frozen Lake (Keras)</a:t>
            </a:r>
            <a:endParaRPr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06488942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강화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" y="907540"/>
            <a:ext cx="11582400" cy="1167347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강화학습은 </a:t>
            </a:r>
            <a:r>
              <a:rPr lang="en-US" altLang="ko-KR" dirty="0"/>
              <a:t>Q</a:t>
            </a:r>
            <a:r>
              <a:rPr lang="ko-KR" altLang="en-US" dirty="0"/>
              <a:t>배열 만들지 않음</a:t>
            </a:r>
            <a:endParaRPr lang="en-US" altLang="ko-KR" dirty="0"/>
          </a:p>
          <a:p>
            <a:r>
              <a:rPr lang="en-US" altLang="ko-KR" dirty="0"/>
              <a:t>Q</a:t>
            </a:r>
            <a:r>
              <a:rPr lang="ko-KR" altLang="en-US" dirty="0"/>
              <a:t>배열의 </a:t>
            </a:r>
            <a:r>
              <a:rPr lang="en-US" altLang="ko-KR" dirty="0"/>
              <a:t>position=14 </a:t>
            </a:r>
            <a:r>
              <a:rPr lang="ko-KR" altLang="en-US" dirty="0"/>
              <a:t>번째 </a:t>
            </a:r>
            <a:br>
              <a:rPr lang="en-US" altLang="ko-KR" dirty="0"/>
            </a:br>
            <a:r>
              <a:rPr lang="en-US" altLang="ko-KR" dirty="0"/>
              <a:t>Cell</a:t>
            </a:r>
            <a:r>
              <a:rPr lang="ko-KR" altLang="en-US" dirty="0"/>
              <a:t>의 데이터를 예측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409610" y="3489995"/>
            <a:ext cx="23040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입력값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b="1" dirty="0"/>
              <a:t>position=14</a:t>
            </a:r>
          </a:p>
          <a:p>
            <a:r>
              <a:rPr lang="en-US" altLang="ko-KR" sz="1200" b="1" dirty="0"/>
              <a:t>[0,0,0,0,0,0,0,0,0,0,0,0,0,0,1,0]</a:t>
            </a:r>
          </a:p>
          <a:p>
            <a:r>
              <a:rPr lang="en-US" altLang="ko-KR" sz="1200" b="1" dirty="0"/>
              <a:t>-one hot </a:t>
            </a:r>
            <a:r>
              <a:rPr lang="ko-KR" altLang="en-US" sz="1200" b="1" dirty="0" err="1"/>
              <a:t>인코딩된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16</a:t>
            </a:r>
            <a:r>
              <a:rPr lang="ko-KR" altLang="en-US" sz="1200" b="1" dirty="0"/>
              <a:t>개 데이터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78BA2DF-2F97-471F-ABD3-2662F403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248" y="1393124"/>
            <a:ext cx="973023" cy="6794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DD8012-66B5-4C2A-95D4-A7C14BD9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79" y="2910807"/>
            <a:ext cx="973023" cy="6794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265C50-ACBE-4EFE-B25A-329E6DFE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697" y="4300512"/>
            <a:ext cx="973023" cy="6794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04CF32-7B08-4A90-BC8E-2438AE047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345" y="5763613"/>
            <a:ext cx="973023" cy="67948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E7E711C-279A-41B0-A346-8CD6E6837ECE}"/>
              </a:ext>
            </a:extLst>
          </p:cNvPr>
          <p:cNvCxnSpPr>
            <a:cxnSpLocks/>
          </p:cNvCxnSpPr>
          <p:nvPr/>
        </p:nvCxnSpPr>
        <p:spPr>
          <a:xfrm flipV="1">
            <a:off x="2233662" y="1645066"/>
            <a:ext cx="1419933" cy="2077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76DCA49-375F-46A9-AE10-B207B4B4F58F}"/>
              </a:ext>
            </a:extLst>
          </p:cNvPr>
          <p:cNvCxnSpPr>
            <a:cxnSpLocks/>
          </p:cNvCxnSpPr>
          <p:nvPr/>
        </p:nvCxnSpPr>
        <p:spPr>
          <a:xfrm flipV="1">
            <a:off x="2233662" y="3250550"/>
            <a:ext cx="1312377" cy="47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DDF67B6-FB74-474D-BA06-A9F1E4562DCC}"/>
              </a:ext>
            </a:extLst>
          </p:cNvPr>
          <p:cNvCxnSpPr>
            <a:cxnSpLocks/>
          </p:cNvCxnSpPr>
          <p:nvPr/>
        </p:nvCxnSpPr>
        <p:spPr>
          <a:xfrm>
            <a:off x="2287470" y="3722164"/>
            <a:ext cx="1491716" cy="8708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5EC91B5-21FD-4128-8755-D2A9959BCD44}"/>
              </a:ext>
            </a:extLst>
          </p:cNvPr>
          <p:cNvCxnSpPr>
            <a:cxnSpLocks/>
          </p:cNvCxnSpPr>
          <p:nvPr/>
        </p:nvCxnSpPr>
        <p:spPr>
          <a:xfrm>
            <a:off x="2244959" y="3722164"/>
            <a:ext cx="1378089" cy="23811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533361-12A2-4A2A-874C-4AD9BE00D91C}"/>
              </a:ext>
            </a:extLst>
          </p:cNvPr>
          <p:cNvSpPr txBox="1"/>
          <p:nvPr/>
        </p:nvSpPr>
        <p:spPr>
          <a:xfrm>
            <a:off x="3742332" y="2619587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w(1)</a:t>
            </a:r>
            <a:endParaRPr lang="ko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82CA72-5737-4210-8743-27197C6C391B}"/>
              </a:ext>
            </a:extLst>
          </p:cNvPr>
          <p:cNvSpPr txBox="1"/>
          <p:nvPr/>
        </p:nvSpPr>
        <p:spPr>
          <a:xfrm>
            <a:off x="3923024" y="110747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w(0)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1F144A-B0F1-439F-BD1A-B442990044A0}"/>
              </a:ext>
            </a:extLst>
          </p:cNvPr>
          <p:cNvSpPr txBox="1"/>
          <p:nvPr/>
        </p:nvSpPr>
        <p:spPr>
          <a:xfrm>
            <a:off x="3948504" y="4021336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w(3)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3E0F48-8FA7-4AAF-9B00-AA30A5828C0B}"/>
              </a:ext>
            </a:extLst>
          </p:cNvPr>
          <p:cNvSpPr txBox="1"/>
          <p:nvPr/>
        </p:nvSpPr>
        <p:spPr>
          <a:xfrm>
            <a:off x="3801918" y="552081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w(4)</a:t>
            </a:r>
            <a:endParaRPr lang="ko-KR" altLang="en-US" sz="1200" b="1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AEC1782-08ED-43F0-8561-19A5F6AD5125}"/>
              </a:ext>
            </a:extLst>
          </p:cNvPr>
          <p:cNvCxnSpPr>
            <a:cxnSpLocks/>
          </p:cNvCxnSpPr>
          <p:nvPr/>
        </p:nvCxnSpPr>
        <p:spPr>
          <a:xfrm>
            <a:off x="4707054" y="1711090"/>
            <a:ext cx="36389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1A5152C-AC22-4BE1-84E9-B8A6806C3A04}"/>
              </a:ext>
            </a:extLst>
          </p:cNvPr>
          <p:cNvCxnSpPr/>
          <p:nvPr/>
        </p:nvCxnSpPr>
        <p:spPr>
          <a:xfrm>
            <a:off x="4567002" y="3267340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710A82B-1FBC-4DB5-826B-EBD301F2DE3B}"/>
              </a:ext>
            </a:extLst>
          </p:cNvPr>
          <p:cNvCxnSpPr/>
          <p:nvPr/>
        </p:nvCxnSpPr>
        <p:spPr>
          <a:xfrm>
            <a:off x="4722937" y="4654953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710A82B-1FBC-4DB5-826B-EBD301F2DE3B}"/>
              </a:ext>
            </a:extLst>
          </p:cNvPr>
          <p:cNvCxnSpPr/>
          <p:nvPr/>
        </p:nvCxnSpPr>
        <p:spPr>
          <a:xfrm>
            <a:off x="4459624" y="6132664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88" y="1766178"/>
            <a:ext cx="6017682" cy="36089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352" y="1901401"/>
            <a:ext cx="1386290" cy="8090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08" y="1922746"/>
            <a:ext cx="1386290" cy="79421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398" y="1915930"/>
            <a:ext cx="1411756" cy="82393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1872" y="2724814"/>
            <a:ext cx="1411756" cy="8239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398" y="3517984"/>
            <a:ext cx="1411755" cy="83964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08" y="3533699"/>
            <a:ext cx="1411756" cy="82393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642" y="4355795"/>
            <a:ext cx="1411756" cy="8239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891103" y="4362279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</a:t>
            </a:r>
            <a:endParaRPr lang="ko-KR" altLang="en-US" sz="10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8354091" y="4650912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0.99</a:t>
            </a:r>
            <a:endParaRPr lang="ko-KR" altLang="en-US" sz="10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897988" y="4912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</a:t>
            </a:r>
            <a:endParaRPr lang="ko-KR" altLang="en-US" sz="10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521202" y="4593050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0.3</a:t>
            </a:r>
            <a:endParaRPr lang="ko-KR" altLang="en-US" sz="1000" b="1" dirty="0"/>
          </a:p>
        </p:txBody>
      </p:sp>
      <p:sp>
        <p:nvSpPr>
          <p:cNvPr id="67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7396535" y="4255293"/>
            <a:ext cx="1479329" cy="9609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856847" y="5864384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position 14</a:t>
            </a:r>
            <a:r>
              <a:rPr lang="ko-KR" altLang="en-US" b="1" dirty="0"/>
              <a:t>의 </a:t>
            </a:r>
            <a:r>
              <a:rPr lang="en-US" altLang="ko-KR" b="1" dirty="0"/>
              <a:t>Q </a:t>
            </a:r>
            <a:r>
              <a:rPr lang="ko-KR" altLang="en-US" b="1" dirty="0"/>
              <a:t>예측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8165523" y="5249570"/>
            <a:ext cx="22818" cy="564151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049943" y="15482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0.3</a:t>
            </a:r>
            <a:endParaRPr lang="ko-KR" altLang="en-US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207588" y="30658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</a:t>
            </a:r>
            <a:endParaRPr lang="ko-KR" altLang="en-US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301894" y="445558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0.99</a:t>
            </a:r>
            <a:endParaRPr lang="ko-KR" altLang="en-US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105358" y="588091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</a:t>
            </a:r>
            <a:endParaRPr lang="ko-KR" altLang="en-US" b="1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5477647" y="1650202"/>
            <a:ext cx="2043555" cy="306595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5509274" y="3250549"/>
            <a:ext cx="2336474" cy="187042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5877478" y="4686482"/>
            <a:ext cx="2455559" cy="13376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29797E8-855F-4EB6-8791-2804DE45EF27}"/>
              </a:ext>
            </a:extLst>
          </p:cNvPr>
          <p:cNvCxnSpPr>
            <a:cxnSpLocks/>
            <a:stCxn id="73" idx="3"/>
            <a:endCxn id="37" idx="1"/>
          </p:cNvCxnSpPr>
          <p:nvPr/>
        </p:nvCxnSpPr>
        <p:spPr>
          <a:xfrm flipV="1">
            <a:off x="5584976" y="4485390"/>
            <a:ext cx="2306127" cy="158018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598742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BD1611-D29D-4681-9A03-622E9831B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" y="872787"/>
            <a:ext cx="799147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55990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7364E3-9512-47FC-BC5D-FEADC23F2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6947181" cy="6858000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id="{F134066D-0EB4-45D6-95A8-8B9AB7C993D3}"/>
              </a:ext>
            </a:extLst>
          </p:cNvPr>
          <p:cNvSpPr/>
          <p:nvPr/>
        </p:nvSpPr>
        <p:spPr>
          <a:xfrm flipV="1">
            <a:off x="-32327" y="-1"/>
            <a:ext cx="5486400" cy="38862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9D38D10-4A56-4474-A424-1B55EA6341EA}"/>
              </a:ext>
            </a:extLst>
          </p:cNvPr>
          <p:cNvCxnSpPr>
            <a:cxnSpLocks/>
          </p:cNvCxnSpPr>
          <p:nvPr/>
        </p:nvCxnSpPr>
        <p:spPr>
          <a:xfrm flipH="1">
            <a:off x="5454074" y="1676400"/>
            <a:ext cx="170872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CC1FDB1-5D74-42BD-BF6E-E81497926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890" y="903058"/>
            <a:ext cx="4862467" cy="12305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21851A-82CC-4F89-A4BA-712D21BE5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890" y="2292960"/>
            <a:ext cx="4948776" cy="157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6137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E5E601-7068-4008-944C-07EC70774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9" y="559999"/>
            <a:ext cx="961072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23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63553E-980E-44AD-8AA3-2C575785D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0"/>
            <a:ext cx="6600825" cy="66675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FAFDAF4-776C-4EE5-8447-272DBE8C16AF}"/>
              </a:ext>
            </a:extLst>
          </p:cNvPr>
          <p:cNvSpPr/>
          <p:nvPr/>
        </p:nvSpPr>
        <p:spPr>
          <a:xfrm>
            <a:off x="457200" y="4419600"/>
            <a:ext cx="2286000" cy="3810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B56E6-E514-406E-B57B-96DD5C5F8A8B}"/>
              </a:ext>
            </a:extLst>
          </p:cNvPr>
          <p:cNvSpPr txBox="1"/>
          <p:nvPr/>
        </p:nvSpPr>
        <p:spPr>
          <a:xfrm>
            <a:off x="3429000" y="6172200"/>
            <a:ext cx="63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actio</a:t>
            </a:r>
            <a:r>
              <a:rPr lang="ko-KR" altLang="en-US" b="1" dirty="0"/>
              <a:t>에 따른 이동 방향 리턴 </a:t>
            </a:r>
            <a:r>
              <a:rPr lang="en-US" altLang="ko-KR" b="1" dirty="0"/>
              <a:t>action==0 -&gt; up  action==1 -&gt; right </a:t>
            </a:r>
          </a:p>
          <a:p>
            <a:r>
              <a:rPr lang="en-US" altLang="ko-KR" b="1" dirty="0"/>
              <a:t>action==2 -&gt; down  action==3 -&gt; left</a:t>
            </a:r>
            <a:endParaRPr lang="ko-KR" altLang="en-US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1734B3C-2CC1-4608-8048-F1D59A97F801}"/>
              </a:ext>
            </a:extLst>
          </p:cNvPr>
          <p:cNvSpPr/>
          <p:nvPr/>
        </p:nvSpPr>
        <p:spPr>
          <a:xfrm>
            <a:off x="457200" y="6172200"/>
            <a:ext cx="2514600" cy="3810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99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981CFD-03FB-47D6-A98B-A809408F8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737"/>
            <a:ext cx="8239125" cy="6486525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id="{E3B21591-3D3E-4AF6-BF57-B520F0CF154D}"/>
              </a:ext>
            </a:extLst>
          </p:cNvPr>
          <p:cNvSpPr/>
          <p:nvPr/>
        </p:nvSpPr>
        <p:spPr>
          <a:xfrm flipV="1">
            <a:off x="914399" y="4280768"/>
            <a:ext cx="3505201" cy="5960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671852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B3F48B-7512-4049-96A4-2E9A1767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14400"/>
            <a:ext cx="7820025" cy="5667375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id="{DDA868AF-7E5C-4DA2-91E8-70C0F3642C65}"/>
              </a:ext>
            </a:extLst>
          </p:cNvPr>
          <p:cNvSpPr/>
          <p:nvPr/>
        </p:nvSpPr>
        <p:spPr>
          <a:xfrm flipV="1">
            <a:off x="1447800" y="2209800"/>
            <a:ext cx="4648200" cy="2209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id="{E68FCF66-31F5-4A30-83A7-DCE23BDFF612}"/>
              </a:ext>
            </a:extLst>
          </p:cNvPr>
          <p:cNvSpPr/>
          <p:nvPr/>
        </p:nvSpPr>
        <p:spPr>
          <a:xfrm flipV="1">
            <a:off x="1371600" y="4953000"/>
            <a:ext cx="4876800" cy="12954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431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D08A4B-66A0-4F5F-8B75-E84623323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02" y="914400"/>
            <a:ext cx="6505575" cy="1962150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id="{5E3D88EF-D92D-4902-93AD-BC0214CB5E88}"/>
              </a:ext>
            </a:extLst>
          </p:cNvPr>
          <p:cNvSpPr/>
          <p:nvPr/>
        </p:nvSpPr>
        <p:spPr>
          <a:xfrm flipV="1">
            <a:off x="1447800" y="914400"/>
            <a:ext cx="5181600" cy="5960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932052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6227EE-9121-4DCD-B236-5C81FD9F5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38200"/>
            <a:ext cx="725805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7001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3C24A7-CCEF-4642-97F0-EB320D6B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64579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323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39B213-DFFB-493C-9CF3-C80D0B19A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79724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9538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8EAC2B-5F8D-43C8-B702-6F534FF51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90600"/>
            <a:ext cx="72009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79554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C6E02D-8396-4948-828B-40CA6294E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" y="656598"/>
            <a:ext cx="672465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99770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226F4C-E053-4FDE-999D-8DA32CAAA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38200"/>
            <a:ext cx="625792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8660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3C52A2-2135-4C09-84B2-C15FB8846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09562"/>
            <a:ext cx="65151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13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id="{2ECD5B5E-1C9C-43B4-99F7-05380E242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56" y="1143000"/>
            <a:ext cx="7439025" cy="3522108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3DA5BA-F2F1-4D7B-86CE-73639260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143000"/>
            <a:ext cx="2895600" cy="279082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73A353C-3D0B-4DAB-815E-4F8618129999}"/>
              </a:ext>
            </a:extLst>
          </p:cNvPr>
          <p:cNvSpPr/>
          <p:nvPr/>
        </p:nvSpPr>
        <p:spPr>
          <a:xfrm>
            <a:off x="9486900" y="2302668"/>
            <a:ext cx="685800" cy="471488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48385-C3EB-419D-B92B-292E149BB039}"/>
              </a:ext>
            </a:extLst>
          </p:cNvPr>
          <p:cNvSpPr txBox="1"/>
          <p:nvPr/>
        </p:nvSpPr>
        <p:spPr>
          <a:xfrm>
            <a:off x="7330959" y="27377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position==4 </a:t>
            </a:r>
            <a:r>
              <a:rPr lang="ko-KR" altLang="en-US" dirty="0">
                <a:solidFill>
                  <a:srgbClr val="FF0000"/>
                </a:solidFill>
              </a:rPr>
              <a:t>가정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03576F0-5EC3-4AA1-BE01-D12400B8D501}"/>
              </a:ext>
            </a:extLst>
          </p:cNvPr>
          <p:cNvSpPr/>
          <p:nvPr/>
        </p:nvSpPr>
        <p:spPr>
          <a:xfrm>
            <a:off x="457200" y="1295400"/>
            <a:ext cx="5867400" cy="533400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4A162A2-A21F-4AD9-B593-692B1738CDE3}"/>
              </a:ext>
            </a:extLst>
          </p:cNvPr>
          <p:cNvSpPr/>
          <p:nvPr/>
        </p:nvSpPr>
        <p:spPr>
          <a:xfrm>
            <a:off x="9486900" y="1303936"/>
            <a:ext cx="685800" cy="471488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27AC08D-5ECB-4A12-A649-C151D451D1DA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324600" y="1539680"/>
            <a:ext cx="3162300" cy="2242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12E35E7-A347-479F-80E3-0FCD4356F6B7}"/>
              </a:ext>
            </a:extLst>
          </p:cNvPr>
          <p:cNvSpPr txBox="1"/>
          <p:nvPr/>
        </p:nvSpPr>
        <p:spPr>
          <a:xfrm>
            <a:off x="6970466" y="1115984"/>
            <a:ext cx="1703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7030A0"/>
                </a:solidFill>
              </a:rPr>
              <a:t>next_position</a:t>
            </a:r>
            <a:r>
              <a:rPr lang="en-US" altLang="ko-KR" dirty="0">
                <a:solidFill>
                  <a:srgbClr val="7030A0"/>
                </a:solidFill>
              </a:rPr>
              <a:t>=1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A87E4F1-4678-4984-9D4E-12C8B0747EB1}"/>
              </a:ext>
            </a:extLst>
          </p:cNvPr>
          <p:cNvSpPr/>
          <p:nvPr/>
        </p:nvSpPr>
        <p:spPr>
          <a:xfrm>
            <a:off x="417368" y="1802201"/>
            <a:ext cx="6440632" cy="450295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7728036-4A57-483A-A079-C479597662DC}"/>
              </a:ext>
            </a:extLst>
          </p:cNvPr>
          <p:cNvSpPr/>
          <p:nvPr/>
        </p:nvSpPr>
        <p:spPr>
          <a:xfrm>
            <a:off x="10386868" y="2296606"/>
            <a:ext cx="685800" cy="471488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97CE06F-F6A7-45D0-B1F2-527086802F5E}"/>
              </a:ext>
            </a:extLst>
          </p:cNvPr>
          <p:cNvCxnSpPr>
            <a:stCxn id="18" idx="3"/>
            <a:endCxn id="19" idx="0"/>
          </p:cNvCxnSpPr>
          <p:nvPr/>
        </p:nvCxnSpPr>
        <p:spPr>
          <a:xfrm>
            <a:off x="6858000" y="2027349"/>
            <a:ext cx="3871768" cy="2692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DE26E7C-B203-472F-AD2B-F1B05EF6306E}"/>
              </a:ext>
            </a:extLst>
          </p:cNvPr>
          <p:cNvSpPr txBox="1"/>
          <p:nvPr/>
        </p:nvSpPr>
        <p:spPr>
          <a:xfrm>
            <a:off x="6999228" y="1610159"/>
            <a:ext cx="1703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</a:rPr>
              <a:t>next_position</a:t>
            </a:r>
            <a:r>
              <a:rPr lang="en-US" altLang="ko-KR" dirty="0">
                <a:solidFill>
                  <a:srgbClr val="0070C0"/>
                </a:solidFill>
              </a:rPr>
              <a:t>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1C9FBF0-F58B-4465-BE71-4C97DE906BE1}"/>
              </a:ext>
            </a:extLst>
          </p:cNvPr>
          <p:cNvSpPr/>
          <p:nvPr/>
        </p:nvSpPr>
        <p:spPr>
          <a:xfrm>
            <a:off x="9503064" y="3121413"/>
            <a:ext cx="685800" cy="471488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FAB825B-9A60-4AC4-AD55-E5CFA5D87C33}"/>
              </a:ext>
            </a:extLst>
          </p:cNvPr>
          <p:cNvSpPr/>
          <p:nvPr/>
        </p:nvSpPr>
        <p:spPr>
          <a:xfrm>
            <a:off x="381165" y="2270007"/>
            <a:ext cx="6440632" cy="450295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5C0201A7-0F88-4EED-BDB2-A46723604509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821797" y="2495690"/>
            <a:ext cx="3024167" cy="1097211"/>
          </a:xfrm>
          <a:prstGeom prst="bentConnector4">
            <a:avLst>
              <a:gd name="adj1" fmla="val 44331"/>
              <a:gd name="adj2" fmla="val 1208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AA280A2-EDB5-4281-B1D3-3DC275E196BF}"/>
              </a:ext>
            </a:extLst>
          </p:cNvPr>
          <p:cNvSpPr txBox="1"/>
          <p:nvPr/>
        </p:nvSpPr>
        <p:spPr>
          <a:xfrm>
            <a:off x="6963025" y="2078500"/>
            <a:ext cx="170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next_position</a:t>
            </a:r>
            <a:r>
              <a:rPr lang="en-US" altLang="ko-KR" dirty="0">
                <a:solidFill>
                  <a:srgbClr val="00B050"/>
                </a:solidFill>
              </a:rPr>
              <a:t>=7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7804B22-CB3E-4CF2-8068-88434A8BF236}"/>
              </a:ext>
            </a:extLst>
          </p:cNvPr>
          <p:cNvSpPr/>
          <p:nvPr/>
        </p:nvSpPr>
        <p:spPr>
          <a:xfrm>
            <a:off x="8648700" y="2360960"/>
            <a:ext cx="685800" cy="471488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CF74E14-5C58-4D06-B706-5516D5CF488E}"/>
              </a:ext>
            </a:extLst>
          </p:cNvPr>
          <p:cNvSpPr/>
          <p:nvPr/>
        </p:nvSpPr>
        <p:spPr>
          <a:xfrm>
            <a:off x="347683" y="2702480"/>
            <a:ext cx="6440632" cy="450295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1864CD5-4B60-4729-81EC-73E05E6E2B30}"/>
              </a:ext>
            </a:extLst>
          </p:cNvPr>
          <p:cNvCxnSpPr>
            <a:cxnSpLocks/>
            <a:stCxn id="30" idx="2"/>
            <a:endCxn id="29" idx="2"/>
          </p:cNvCxnSpPr>
          <p:nvPr/>
        </p:nvCxnSpPr>
        <p:spPr>
          <a:xfrm rot="5400000" flipH="1" flipV="1">
            <a:off x="6119635" y="280811"/>
            <a:ext cx="320327" cy="5423601"/>
          </a:xfrm>
          <a:prstGeom prst="bentConnector3">
            <a:avLst>
              <a:gd name="adj1" fmla="val -7136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4060C52-33C0-4218-99F5-C53F1BFC67CE}"/>
              </a:ext>
            </a:extLst>
          </p:cNvPr>
          <p:cNvSpPr txBox="1"/>
          <p:nvPr/>
        </p:nvSpPr>
        <p:spPr>
          <a:xfrm>
            <a:off x="6821797" y="2936747"/>
            <a:ext cx="1703159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C000"/>
                </a:solidFill>
              </a:rPr>
              <a:t>next_position</a:t>
            </a:r>
            <a:r>
              <a:rPr lang="en-US" altLang="ko-KR" dirty="0">
                <a:solidFill>
                  <a:srgbClr val="FFC000"/>
                </a:solidFill>
              </a:rPr>
              <a:t>=3</a:t>
            </a:r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18918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8.3 </a:t>
            </a:r>
            <a:r>
              <a:rPr lang="ko-KR" altLang="en-US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Cart Pole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617900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5" r="68776"/>
          <a:stretch/>
        </p:blipFill>
        <p:spPr>
          <a:xfrm>
            <a:off x="1135494" y="2971800"/>
            <a:ext cx="1143000" cy="2220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807772" y="342964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762727" y="384210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27" y="3842106"/>
                <a:ext cx="374141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522477" y="414988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342621" y="447368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21" y="4473682"/>
                <a:ext cx="874277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762727" y="5051018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10324610" y="6499996"/>
            <a:ext cx="198437" cy="1603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331</a:t>
            </a:fld>
            <a:endParaRPr lang="en-US" spc="-13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361" y="1164680"/>
            <a:ext cx="973023" cy="6794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805" y="2770164"/>
            <a:ext cx="973023" cy="6794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144" y="4112664"/>
            <a:ext cx="973023" cy="6794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7517" y="5622970"/>
            <a:ext cx="973023" cy="6794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E340A8-5C7D-4C9B-9A35-8FA6CC1FCC0B}"/>
              </a:ext>
            </a:extLst>
          </p:cNvPr>
          <p:cNvSpPr txBox="1"/>
          <p:nvPr/>
        </p:nvSpPr>
        <p:spPr>
          <a:xfrm>
            <a:off x="4246831" y="4944869"/>
            <a:ext cx="615553" cy="2982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641" y="1284560"/>
            <a:ext cx="973023" cy="6794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2362200"/>
            <a:ext cx="973023" cy="6794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420" y="3606018"/>
            <a:ext cx="973023" cy="6794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641" y="5616078"/>
            <a:ext cx="973023" cy="679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517B8C-5978-488E-9604-58D15D1D547D}"/>
              </a:ext>
            </a:extLst>
          </p:cNvPr>
          <p:cNvSpPr txBox="1"/>
          <p:nvPr/>
        </p:nvSpPr>
        <p:spPr>
          <a:xfrm>
            <a:off x="6924608" y="4778471"/>
            <a:ext cx="615553" cy="2982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571" y="3365235"/>
            <a:ext cx="973023" cy="67948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3524BC-5312-47DE-825D-EF6DD109CD7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469428" y="1504423"/>
            <a:ext cx="1419933" cy="2077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CC3B286-7D43-4F38-9FF6-E20156AE4EBC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69428" y="3109907"/>
            <a:ext cx="1312377" cy="47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B6F410F-4CBF-41CC-AD15-42DC2B31F87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69428" y="3581521"/>
            <a:ext cx="1491716" cy="8708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C626422-15BB-4558-9ED7-E46C6403092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69428" y="3581521"/>
            <a:ext cx="1378089" cy="23811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1E76BEE-E64B-40A7-BDA0-8E32F7C5053B}"/>
              </a:ext>
            </a:extLst>
          </p:cNvPr>
          <p:cNvSpPr txBox="1"/>
          <p:nvPr/>
        </p:nvSpPr>
        <p:spPr>
          <a:xfrm>
            <a:off x="2916338" y="190455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8440E7-40AD-4C9A-8E51-FC188C8D5807}"/>
              </a:ext>
            </a:extLst>
          </p:cNvPr>
          <p:cNvSpPr txBox="1"/>
          <p:nvPr/>
        </p:nvSpPr>
        <p:spPr>
          <a:xfrm>
            <a:off x="3930158" y="247894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6A75BA-F34F-46FA-B53C-4734E254B09A}"/>
              </a:ext>
            </a:extLst>
          </p:cNvPr>
          <p:cNvSpPr txBox="1"/>
          <p:nvPr/>
        </p:nvSpPr>
        <p:spPr>
          <a:xfrm>
            <a:off x="4150137" y="87903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BC0BAA-4642-4182-BEA2-CF407990BBE6}"/>
              </a:ext>
            </a:extLst>
          </p:cNvPr>
          <p:cNvSpPr txBox="1"/>
          <p:nvPr/>
        </p:nvSpPr>
        <p:spPr>
          <a:xfrm>
            <a:off x="4087951" y="3833488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5F51C2-4221-4B0D-9DC5-CA68E0556A75}"/>
              </a:ext>
            </a:extLst>
          </p:cNvPr>
          <p:cNvSpPr txBox="1"/>
          <p:nvPr/>
        </p:nvSpPr>
        <p:spPr>
          <a:xfrm>
            <a:off x="4015090" y="5380175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248E859-DD3A-40FE-86E5-B509EA8C5B9B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712012" y="1480533"/>
            <a:ext cx="1845629" cy="1437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78B1AE2-2303-43AE-AD1A-C82C69F18A6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714259" y="1577037"/>
            <a:ext cx="1838941" cy="112490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B47BAB3-E0AA-4DA5-A40E-E1D655A9BCD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682986" y="1674696"/>
            <a:ext cx="1894434" cy="22710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4677660" y="1624303"/>
            <a:ext cx="1879981" cy="42350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4551931" y="1776703"/>
            <a:ext cx="2158110" cy="126876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55305B2-6923-4F79-9A11-DA1D4AF29885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551931" y="2701943"/>
            <a:ext cx="2001269" cy="343526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C825F80-E228-4C7E-92A0-67B6F65231C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545039" y="3194086"/>
            <a:ext cx="2032381" cy="75167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5F009D8-D22F-4F84-BB97-B5BE5F412E4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564033" y="3259294"/>
            <a:ext cx="1993608" cy="2696527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4704331" y="1950036"/>
            <a:ext cx="2193014" cy="2623142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4745172" y="2954878"/>
            <a:ext cx="1991540" cy="159280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24218F7-5A6B-450A-80B7-F12500C361C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745172" y="3945761"/>
            <a:ext cx="1832248" cy="60192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51D13C07-A648-443C-B9D6-F4656461771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718887" y="4588377"/>
            <a:ext cx="1838754" cy="136744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4677660" y="1791206"/>
            <a:ext cx="1981634" cy="42118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2A4C6F9-69A2-4041-AD7B-58AD64D29B49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667754" y="2701943"/>
            <a:ext cx="1885446" cy="32538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0DF629A-0DD1-400D-B7BA-F00C3939715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666668" y="3945761"/>
            <a:ext cx="1910752" cy="206595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5BB381D-C5ED-4EF2-A531-5B36D853C468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704331" y="5955821"/>
            <a:ext cx="1853310" cy="5589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326243" y="1541214"/>
            <a:ext cx="1588328" cy="216376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BD29D1C-22B0-434E-8BB0-E0AEBADF2DBF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426557" y="2839835"/>
            <a:ext cx="1488014" cy="86514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7372611" y="3704977"/>
            <a:ext cx="1438594" cy="31198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7365719" y="3831825"/>
            <a:ext cx="1445486" cy="217989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86D03D0-ED40-491F-A177-1B5686904476}"/>
              </a:ext>
            </a:extLst>
          </p:cNvPr>
          <p:cNvSpPr txBox="1"/>
          <p:nvPr/>
        </p:nvSpPr>
        <p:spPr>
          <a:xfrm>
            <a:off x="6717218" y="97825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0DA87E-4B72-4B3A-86BF-5EEE815DAC12}"/>
              </a:ext>
            </a:extLst>
          </p:cNvPr>
          <p:cNvSpPr txBox="1"/>
          <p:nvPr/>
        </p:nvSpPr>
        <p:spPr>
          <a:xfrm>
            <a:off x="6776910" y="2120352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8578903-87DB-4CB4-A436-D96B5EB2AF61}"/>
              </a:ext>
            </a:extLst>
          </p:cNvPr>
          <p:cNvSpPr txBox="1"/>
          <p:nvPr/>
        </p:nvSpPr>
        <p:spPr>
          <a:xfrm>
            <a:off x="6731208" y="334384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1613E2-37F1-43B5-BAC8-BEE91AD4850B}"/>
              </a:ext>
            </a:extLst>
          </p:cNvPr>
          <p:cNvSpPr txBox="1"/>
          <p:nvPr/>
        </p:nvSpPr>
        <p:spPr>
          <a:xfrm>
            <a:off x="6742193" y="532388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9043918" y="309108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F7E01C-C23B-4AFD-BE41-1CCCD137F028}"/>
              </a:ext>
            </a:extLst>
          </p:cNvPr>
          <p:cNvSpPr txBox="1"/>
          <p:nvPr/>
        </p:nvSpPr>
        <p:spPr>
          <a:xfrm>
            <a:off x="3656059" y="6319236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1ADB1E8-9A90-4A5B-9E00-F427EA06AEC2}"/>
              </a:ext>
            </a:extLst>
          </p:cNvPr>
          <p:cNvSpPr txBox="1"/>
          <p:nvPr/>
        </p:nvSpPr>
        <p:spPr>
          <a:xfrm>
            <a:off x="6198629" y="6301698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24A573-FB69-4399-B205-5244187CF846}"/>
              </a:ext>
            </a:extLst>
          </p:cNvPr>
          <p:cNvSpPr txBox="1"/>
          <p:nvPr/>
        </p:nvSpPr>
        <p:spPr>
          <a:xfrm>
            <a:off x="9042316" y="5410609"/>
            <a:ext cx="78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571" y="4390336"/>
            <a:ext cx="973023" cy="6794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9043917" y="4144972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7269245" y="2954878"/>
            <a:ext cx="1645326" cy="17752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7256554" y="1749588"/>
            <a:ext cx="1645326" cy="17752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7372611" y="3961632"/>
            <a:ext cx="1438594" cy="79962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5180" y="3525428"/>
            <a:ext cx="2228850" cy="104775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57" y="38490"/>
            <a:ext cx="3364166" cy="16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9749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14" y="1066800"/>
            <a:ext cx="97821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15216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8" y="838200"/>
            <a:ext cx="8619671" cy="463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6435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5" y="0"/>
            <a:ext cx="8258175" cy="6210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 r="68776"/>
          <a:stretch/>
        </p:blipFill>
        <p:spPr>
          <a:xfrm>
            <a:off x="6922096" y="3280592"/>
            <a:ext cx="641648" cy="1055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6738122" y="3498185"/>
            <a:ext cx="159459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6712835" y="3694207"/>
                <a:ext cx="210032" cy="17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835" y="3694207"/>
                <a:ext cx="210032" cy="175526"/>
              </a:xfrm>
              <a:prstGeom prst="rect">
                <a:avLst/>
              </a:prstGeom>
              <a:blipFill rotWithShape="0">
                <a:blip r:embed="rId5"/>
                <a:stretch>
                  <a:fillRect r="-42857" b="-93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6577966" y="3840481"/>
            <a:ext cx="389828" cy="17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6477000" y="3994364"/>
                <a:ext cx="490794" cy="175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3994364"/>
                <a:ext cx="490794" cy="175526"/>
              </a:xfrm>
              <a:prstGeom prst="rect">
                <a:avLst/>
              </a:prstGeom>
              <a:blipFill rotWithShape="0">
                <a:blip r:embed="rId6"/>
                <a:stretch>
                  <a:fillRect r="-66250" b="-137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6477001" y="4268745"/>
            <a:ext cx="1529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1" name="object 6"/>
          <p:cNvSpPr txBox="1">
            <a:spLocks/>
          </p:cNvSpPr>
          <p:nvPr/>
        </p:nvSpPr>
        <p:spPr>
          <a:xfrm>
            <a:off x="12080603" y="4957375"/>
            <a:ext cx="111397" cy="7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334</a:t>
            </a:fld>
            <a:endParaRPr lang="en-US" spc="-13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8038" y="2421754"/>
            <a:ext cx="546227" cy="322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660" y="3184764"/>
            <a:ext cx="546227" cy="322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335" y="3822790"/>
            <a:ext cx="546227" cy="3229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4548" y="4540566"/>
            <a:ext cx="546227" cy="3229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E340A8-5C7D-4C9B-9A35-8FA6CC1FCC0B}"/>
              </a:ext>
            </a:extLst>
          </p:cNvPr>
          <p:cNvSpPr txBox="1"/>
          <p:nvPr/>
        </p:nvSpPr>
        <p:spPr>
          <a:xfrm>
            <a:off x="8668712" y="4218297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934" y="2478727"/>
            <a:ext cx="546227" cy="3229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3441" y="2990878"/>
            <a:ext cx="546227" cy="3229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7038" y="3582005"/>
            <a:ext cx="546227" cy="3229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934" y="4537291"/>
            <a:ext cx="546227" cy="3229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517B8C-5978-488E-9604-58D15D1D547D}"/>
              </a:ext>
            </a:extLst>
          </p:cNvPr>
          <p:cNvSpPr txBox="1"/>
          <p:nvPr/>
        </p:nvSpPr>
        <p:spPr>
          <a:xfrm>
            <a:off x="10171939" y="4139216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9048" y="3467573"/>
            <a:ext cx="546227" cy="32292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D3524BC-5312-47DE-825D-EF6DD109CD7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670929" y="2583218"/>
            <a:ext cx="797110" cy="98714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CC3B286-7D43-4F38-9FF6-E20156AE4EB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670929" y="3346227"/>
            <a:ext cx="736731" cy="22413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B6F410F-4CBF-41CC-AD15-42DC2B31F87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670929" y="3570363"/>
            <a:ext cx="837407" cy="4138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C626422-15BB-4558-9ED7-E46C6403092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670929" y="3570363"/>
            <a:ext cx="773620" cy="113166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1E76BEE-E64B-40A7-BDA0-8E32F7C5053B}"/>
              </a:ext>
            </a:extLst>
          </p:cNvPr>
          <p:cNvSpPr txBox="1"/>
          <p:nvPr/>
        </p:nvSpPr>
        <p:spPr>
          <a:xfrm>
            <a:off x="7921811" y="2773379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8440E7-40AD-4C9A-8E51-FC188C8D5807}"/>
              </a:ext>
            </a:extLst>
          </p:cNvPr>
          <p:cNvSpPr txBox="1"/>
          <p:nvPr/>
        </p:nvSpPr>
        <p:spPr>
          <a:xfrm>
            <a:off x="8490941" y="3046361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6A75BA-F34F-46FA-B53C-4734E254B09A}"/>
              </a:ext>
            </a:extLst>
          </p:cNvPr>
          <p:cNvSpPr txBox="1"/>
          <p:nvPr/>
        </p:nvSpPr>
        <p:spPr>
          <a:xfrm>
            <a:off x="8614431" y="228600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BC0BAA-4642-4182-BEA2-CF407990BBE6}"/>
              </a:ext>
            </a:extLst>
          </p:cNvPr>
          <p:cNvSpPr txBox="1"/>
          <p:nvPr/>
        </p:nvSpPr>
        <p:spPr>
          <a:xfrm>
            <a:off x="8579521" y="3690111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5F51C2-4221-4B0D-9DC5-CA68E0556A75}"/>
              </a:ext>
            </a:extLst>
          </p:cNvPr>
          <p:cNvSpPr txBox="1"/>
          <p:nvPr/>
        </p:nvSpPr>
        <p:spPr>
          <a:xfrm>
            <a:off x="8538619" y="4425177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248E859-DD3A-40FE-86E5-B509EA8C5B9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929851" y="2571864"/>
            <a:ext cx="1036083" cy="6832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78B1AE2-2303-43AE-AD1A-C82C69F18A6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931113" y="2617727"/>
            <a:ext cx="1032329" cy="5346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B47BAB3-E0AA-4DA5-A40E-E1D655A9BCD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913557" y="2664140"/>
            <a:ext cx="1063481" cy="107932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8910567" y="2640191"/>
            <a:ext cx="1055368" cy="2012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8839986" y="2712619"/>
            <a:ext cx="1211501" cy="60298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55305B2-6923-4F79-9A11-DA1D4AF2988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839986" y="3152342"/>
            <a:ext cx="1123455" cy="16326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C825F80-E228-4C7E-92A0-67B6F65231C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836117" y="3386234"/>
            <a:ext cx="1140921" cy="35723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5F009D8-D22F-4F84-BB97-B5BE5F412E4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846780" y="3417224"/>
            <a:ext cx="1119155" cy="128153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8925539" y="2794996"/>
            <a:ext cx="1231095" cy="124665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8948466" y="3272549"/>
            <a:ext cx="1117994" cy="75698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24218F7-5A6B-450A-80B7-F12500C361C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948466" y="3743469"/>
            <a:ext cx="1028572" cy="28606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1D13C07-A648-443C-B9D6-F4656461771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933711" y="4048874"/>
            <a:ext cx="1032224" cy="64988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8910567" y="2719512"/>
            <a:ext cx="1112433" cy="200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2A4C6F9-69A2-4041-AD7B-58AD64D29B4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905006" y="3152342"/>
            <a:ext cx="1058435" cy="15464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DF629A-0DD1-400D-B7BA-F00C3939715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904396" y="3743469"/>
            <a:ext cx="1072642" cy="981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5BB381D-C5ED-4EF2-A531-5B36D853C468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8925539" y="4698754"/>
            <a:ext cx="1040395" cy="265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0397406" y="2600703"/>
            <a:ext cx="891642" cy="102833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BD29D1C-22B0-434E-8BB0-E0AEBADF2DB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0453719" y="3217875"/>
            <a:ext cx="835329" cy="41116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10423435" y="3629036"/>
            <a:ext cx="807586" cy="1482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10419566" y="3689321"/>
            <a:ext cx="811455" cy="103599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86D03D0-ED40-491F-A177-1B5686904476}"/>
              </a:ext>
            </a:extLst>
          </p:cNvPr>
          <p:cNvSpPr txBox="1"/>
          <p:nvPr/>
        </p:nvSpPr>
        <p:spPr>
          <a:xfrm>
            <a:off x="10055516" y="2333155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0DA87E-4B72-4B3A-86BF-5EEE815DAC12}"/>
              </a:ext>
            </a:extLst>
          </p:cNvPr>
          <p:cNvSpPr txBox="1"/>
          <p:nvPr/>
        </p:nvSpPr>
        <p:spPr>
          <a:xfrm>
            <a:off x="10089026" y="2875939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578903-87DB-4CB4-A436-D96B5EB2AF61}"/>
              </a:ext>
            </a:extLst>
          </p:cNvPr>
          <p:cNvSpPr txBox="1"/>
          <p:nvPr/>
        </p:nvSpPr>
        <p:spPr>
          <a:xfrm>
            <a:off x="10063370" y="3457405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1613E2-37F1-43B5-BAC8-BEE91AD4850B}"/>
              </a:ext>
            </a:extLst>
          </p:cNvPr>
          <p:cNvSpPr txBox="1"/>
          <p:nvPr/>
        </p:nvSpPr>
        <p:spPr>
          <a:xfrm>
            <a:off x="10069537" y="4398423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11361659" y="333728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F7E01C-C23B-4AFD-BE41-1CCCD137F028}"/>
              </a:ext>
            </a:extLst>
          </p:cNvPr>
          <p:cNvSpPr txBox="1"/>
          <p:nvPr/>
        </p:nvSpPr>
        <p:spPr>
          <a:xfrm>
            <a:off x="8337069" y="4871468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ADB1E8-9A90-4A5B-9E00-F427EA06AEC2}"/>
              </a:ext>
            </a:extLst>
          </p:cNvPr>
          <p:cNvSpPr txBox="1"/>
          <p:nvPr/>
        </p:nvSpPr>
        <p:spPr>
          <a:xfrm>
            <a:off x="9764395" y="4863133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24A573-FB69-4399-B205-5244187CF846}"/>
              </a:ext>
            </a:extLst>
          </p:cNvPr>
          <p:cNvSpPr txBox="1"/>
          <p:nvPr/>
        </p:nvSpPr>
        <p:spPr>
          <a:xfrm>
            <a:off x="11360760" y="4439641"/>
            <a:ext cx="440581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9048" y="3954754"/>
            <a:ext cx="546227" cy="322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11361659" y="3838144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0365409" y="3272549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10358284" y="2699733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10423435" y="3751012"/>
            <a:ext cx="807586" cy="3800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8110475" y="2048012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834393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0" y="559999"/>
            <a:ext cx="7867650" cy="5810250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>
            <a:off x="6477000" y="2286000"/>
            <a:ext cx="5715000" cy="2760994"/>
            <a:chOff x="342621" y="879034"/>
            <a:chExt cx="10180426" cy="5809534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9BE7AB84-7C7C-47E0-927D-16B04AF5A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585" r="68776"/>
            <a:stretch/>
          </p:blipFill>
          <p:spPr>
            <a:xfrm>
              <a:off x="1135494" y="2971800"/>
              <a:ext cx="1143000" cy="2220759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7D2B761-38EE-4082-8C4E-B4654DB0E390}"/>
                </a:ext>
              </a:extLst>
            </p:cNvPr>
            <p:cNvSpPr txBox="1"/>
            <p:nvPr/>
          </p:nvSpPr>
          <p:spPr>
            <a:xfrm>
              <a:off x="807772" y="3429649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E57959D-F2F3-4B1F-93F1-3A3BD01BB8EC}"/>
                    </a:ext>
                  </a:extLst>
                </p:cNvPr>
                <p:cNvSpPr txBox="1"/>
                <p:nvPr/>
              </p:nvSpPr>
              <p:spPr>
                <a:xfrm>
                  <a:off x="762727" y="3842106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9E57959D-F2F3-4B1F-93F1-3A3BD01BB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727" y="3842106"/>
                  <a:ext cx="37414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42857" b="-931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23EAD793-E478-4A38-9B2F-13D3999BD599}"/>
                </a:ext>
              </a:extLst>
            </p:cNvPr>
            <p:cNvSpPr/>
            <p:nvPr/>
          </p:nvSpPr>
          <p:spPr>
            <a:xfrm>
              <a:off x="522477" y="4149889"/>
              <a:ext cx="6944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dx/dt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1BD6C8EE-EFCD-4345-8BC1-2F6EE431ED71}"/>
                    </a:ext>
                  </a:extLst>
                </p:cNvPr>
                <p:cNvSpPr/>
                <p:nvPr/>
              </p:nvSpPr>
              <p:spPr>
                <a:xfrm>
                  <a:off x="342621" y="4473682"/>
                  <a:ext cx="8742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𝒅𝒕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1BD6C8EE-EFCD-4345-8BC1-2F6EE431ED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621" y="4473682"/>
                  <a:ext cx="87427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66250" b="-1379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B610AA3-2976-42D7-93C6-50627B996C6A}"/>
                </a:ext>
              </a:extLst>
            </p:cNvPr>
            <p:cNvSpPr txBox="1"/>
            <p:nvPr/>
          </p:nvSpPr>
          <p:spPr>
            <a:xfrm>
              <a:off x="409540" y="5328593"/>
              <a:ext cx="2995600" cy="1359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입력 </a:t>
              </a:r>
              <a:r>
                <a:rPr lang="en-US" altLang="ko-KR" b="1" dirty="0"/>
                <a:t>observation</a:t>
              </a:r>
              <a:endParaRPr lang="ko-KR" altLang="en-US" b="1" dirty="0"/>
            </a:p>
          </p:txBody>
        </p:sp>
        <p:sp>
          <p:nvSpPr>
            <p:cNvPr id="72" name="object 6"/>
            <p:cNvSpPr txBox="1">
              <a:spLocks/>
            </p:cNvSpPr>
            <p:nvPr/>
          </p:nvSpPr>
          <p:spPr>
            <a:xfrm>
              <a:off x="10324610" y="6499996"/>
              <a:ext cx="198437" cy="16033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050" b="0" i="0" kern="1200">
                  <a:solidFill>
                    <a:srgbClr val="898989"/>
                  </a:solidFill>
                  <a:latin typeface="KoPubWorld돋움체_Pro Light"/>
                  <a:ea typeface="+mn-ea"/>
                  <a:cs typeface="KoPubWorld돋움체_Pro Light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8425"/>
              <a:fld id="{81D60167-4931-47E6-BA6A-407CBD079E47}" type="slidenum">
                <a:rPr lang="en-US" altLang="ko-KR" spc="-15" smtClean="0"/>
                <a:pPr marL="98425"/>
                <a:t>335</a:t>
              </a:fld>
              <a:endParaRPr lang="en-US" spc="-13" dirty="0"/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58B7C662-5905-42AF-AF1D-3C22F9BE2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89361" y="1164680"/>
              <a:ext cx="973023" cy="679485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688A6C31-5AF6-4C19-AD73-F2FC55090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81805" y="2770164"/>
              <a:ext cx="973023" cy="679485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19FD172C-8B3D-4DBD-8BAC-DDC792B76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1144" y="4112664"/>
              <a:ext cx="973023" cy="679485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4A6EFBA5-BDC0-4616-9880-17392886F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47517" y="5622970"/>
              <a:ext cx="973023" cy="679485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EE340A8-5C7D-4C9B-9A35-8FA6CC1FCC0B}"/>
                </a:ext>
              </a:extLst>
            </p:cNvPr>
            <p:cNvSpPr txBox="1"/>
            <p:nvPr/>
          </p:nvSpPr>
          <p:spPr>
            <a:xfrm>
              <a:off x="4246831" y="4944869"/>
              <a:ext cx="615553" cy="29822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2800" b="1" dirty="0"/>
                <a:t>...</a:t>
              </a:r>
              <a:endParaRPr lang="ko-KR" altLang="en-US" sz="2800" b="1" dirty="0"/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7C89941A-CBA1-4015-8BA1-2BF717C3A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7641" y="1284560"/>
              <a:ext cx="973023" cy="679485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607D17AB-E613-4D32-A4D9-557774D8F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3200" y="2362200"/>
              <a:ext cx="973023" cy="679485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BDFDBFFF-0F35-4487-B961-851E4AAD5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7420" y="3606018"/>
              <a:ext cx="973023" cy="679485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63AC5F1F-66B0-4ECA-8941-F6AABA518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7641" y="5616078"/>
              <a:ext cx="973023" cy="679485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5517B8C-5978-488E-9604-58D15D1D547D}"/>
                </a:ext>
              </a:extLst>
            </p:cNvPr>
            <p:cNvSpPr txBox="1"/>
            <p:nvPr/>
          </p:nvSpPr>
          <p:spPr>
            <a:xfrm>
              <a:off x="6924608" y="4778471"/>
              <a:ext cx="615553" cy="29822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2800" b="1" dirty="0"/>
                <a:t>...</a:t>
              </a:r>
              <a:endParaRPr lang="ko-KR" altLang="en-US" sz="2800" b="1" dirty="0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ED0EDE76-933A-4D24-B4C7-C09AA6D0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4571" y="3365235"/>
              <a:ext cx="973023" cy="679485"/>
            </a:xfrm>
            <a:prstGeom prst="rect">
              <a:avLst/>
            </a:prstGeom>
          </p:spPr>
        </p:pic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ED3524BC-5312-47DE-825D-EF6DD109CD7F}"/>
                </a:ext>
              </a:extLst>
            </p:cNvPr>
            <p:cNvCxnSpPr>
              <a:cxnSpLocks/>
              <a:endCxn id="73" idx="1"/>
            </p:cNvCxnSpPr>
            <p:nvPr/>
          </p:nvCxnSpPr>
          <p:spPr>
            <a:xfrm flipV="1">
              <a:off x="2469428" y="1504423"/>
              <a:ext cx="1419933" cy="2077098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CCC3B286-7D43-4F38-9FF6-E20156AE4EBC}"/>
                </a:ext>
              </a:extLst>
            </p:cNvPr>
            <p:cNvCxnSpPr>
              <a:cxnSpLocks/>
              <a:endCxn id="74" idx="1"/>
            </p:cNvCxnSpPr>
            <p:nvPr/>
          </p:nvCxnSpPr>
          <p:spPr>
            <a:xfrm flipV="1">
              <a:off x="2469428" y="3109907"/>
              <a:ext cx="1312377" cy="471614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5B6F410F-4CBF-41CC-AD15-42DC2B31F874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2469428" y="3581521"/>
              <a:ext cx="1491716" cy="870886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CC626422-15BB-4558-9ED7-E46C64030921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>
              <a:off x="2469428" y="3581521"/>
              <a:ext cx="1378089" cy="2381192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1E76BEE-E64B-40A7-BDA0-8E32F7C5053B}"/>
                </a:ext>
              </a:extLst>
            </p:cNvPr>
            <p:cNvSpPr txBox="1"/>
            <p:nvPr/>
          </p:nvSpPr>
          <p:spPr>
            <a:xfrm>
              <a:off x="2916338" y="1904550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w1(1)</a:t>
              </a:r>
              <a:endParaRPr lang="ko-KR" altLang="en-US" sz="1200" b="1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A8440E7-40AD-4C9A-8E51-FC188C8D5807}"/>
                </a:ext>
              </a:extLst>
            </p:cNvPr>
            <p:cNvSpPr txBox="1"/>
            <p:nvPr/>
          </p:nvSpPr>
          <p:spPr>
            <a:xfrm>
              <a:off x="3930158" y="247894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w1(1)</a:t>
              </a:r>
              <a:endParaRPr lang="ko-KR" altLang="en-US" sz="1200" b="1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36A75BA-F34F-46FA-B53C-4734E254B09A}"/>
                </a:ext>
              </a:extLst>
            </p:cNvPr>
            <p:cNvSpPr txBox="1"/>
            <p:nvPr/>
          </p:nvSpPr>
          <p:spPr>
            <a:xfrm>
              <a:off x="4150137" y="87903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w1(0)</a:t>
              </a:r>
              <a:endParaRPr lang="ko-KR" altLang="en-US" sz="1200" b="1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BBC0BAA-4642-4182-BEA2-CF407990BBE6}"/>
                </a:ext>
              </a:extLst>
            </p:cNvPr>
            <p:cNvSpPr txBox="1"/>
            <p:nvPr/>
          </p:nvSpPr>
          <p:spPr>
            <a:xfrm>
              <a:off x="4087951" y="3833488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w1(3)</a:t>
              </a:r>
              <a:endParaRPr lang="ko-KR" altLang="en-US" sz="1200" b="1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95F51C2-4221-4B0D-9DC5-CA68E0556A75}"/>
                </a:ext>
              </a:extLst>
            </p:cNvPr>
            <p:cNvSpPr txBox="1"/>
            <p:nvPr/>
          </p:nvSpPr>
          <p:spPr>
            <a:xfrm>
              <a:off x="4015090" y="5380175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w1(63)</a:t>
              </a:r>
              <a:endParaRPr lang="ko-KR" altLang="en-US" sz="1200" b="1" dirty="0"/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7248E859-DD3A-40FE-86E5-B509EA8C5B9B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4712012" y="1480533"/>
              <a:ext cx="1845629" cy="14377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B78B1AE2-2303-43AE-AD1A-C82C69F18A66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4714259" y="1577037"/>
              <a:ext cx="1838941" cy="1124906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BB47BAB3-E0AA-4DA5-A40E-E1D655A9BCD6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>
              <a:off x="4682986" y="1674696"/>
              <a:ext cx="1894434" cy="2271065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894D87D6-9A86-4C97-B048-F052F80D2947}"/>
                </a:ext>
              </a:extLst>
            </p:cNvPr>
            <p:cNvCxnSpPr>
              <a:cxnSpLocks/>
            </p:cNvCxnSpPr>
            <p:nvPr/>
          </p:nvCxnSpPr>
          <p:spPr>
            <a:xfrm>
              <a:off x="4677660" y="1624303"/>
              <a:ext cx="1879981" cy="423501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04A79471-5E93-480D-8559-DD61B9664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1931" y="1776703"/>
              <a:ext cx="2158110" cy="1268765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655305B2-6923-4F79-9A11-DA1D4AF29885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flipV="1">
              <a:off x="4551931" y="2701943"/>
              <a:ext cx="2001269" cy="343526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id="{AC825F80-E228-4C7E-92A0-67B6F65231C6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>
              <a:off x="4545039" y="3194086"/>
              <a:ext cx="2032381" cy="751675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65F009D8-D22F-4F84-BB97-B5BE5F412E46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>
              <a:off x="4564033" y="3259294"/>
              <a:ext cx="1993608" cy="2696527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3C21356B-BF4D-49DE-8C27-563666740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331" y="1950036"/>
              <a:ext cx="2193014" cy="2623142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id="{E6A7071C-6F66-41CA-900B-367C8001F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5172" y="2954878"/>
              <a:ext cx="1991540" cy="1592803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id="{B24218F7-5A6B-450A-80B7-F12500C361CD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 flipV="1">
              <a:off x="4745172" y="3945761"/>
              <a:ext cx="1832248" cy="601920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id="{51D13C07-A648-443C-B9D6-F4656461771E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>
              <a:off x="4718887" y="4588377"/>
              <a:ext cx="1838754" cy="1367444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1262E1DB-1641-4EC7-AA51-F03DC67EE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7660" y="1791206"/>
              <a:ext cx="1981634" cy="421188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72A4C6F9-69A2-4041-AD7B-58AD64D29B49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flipV="1">
              <a:off x="4667754" y="2701943"/>
              <a:ext cx="1885446" cy="3253877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F0DF629A-0DD1-400D-B7BA-F00C3939715C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 flipV="1">
              <a:off x="4666668" y="3945761"/>
              <a:ext cx="1910752" cy="206595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F5BB381D-C5ED-4EF2-A531-5B36D853C468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 flipV="1">
              <a:off x="4704331" y="5955821"/>
              <a:ext cx="1853310" cy="5589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id="{B5E285E7-98DF-4287-A864-13C1CB86549C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7326243" y="1541214"/>
              <a:ext cx="1588328" cy="2163764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FBD29D1C-22B0-434E-8BB0-E0AEBADF2DBF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7426557" y="2839835"/>
              <a:ext cx="1488014" cy="865143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id="{A2B60DE7-49C9-40BF-B469-C24B4BC813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2611" y="3704977"/>
              <a:ext cx="1438594" cy="311987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id="{23AAC0EF-D40A-4C38-8E8A-BA692591A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5719" y="3831825"/>
              <a:ext cx="1445486" cy="2179893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86D03D0-ED40-491F-A177-1B5686904476}"/>
                </a:ext>
              </a:extLst>
            </p:cNvPr>
            <p:cNvSpPr txBox="1"/>
            <p:nvPr/>
          </p:nvSpPr>
          <p:spPr>
            <a:xfrm>
              <a:off x="6717218" y="97825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w2(0)</a:t>
              </a:r>
              <a:endParaRPr lang="ko-KR" altLang="en-US" sz="1200" b="1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30DA87E-4B72-4B3A-86BF-5EEE815DAC12}"/>
                </a:ext>
              </a:extLst>
            </p:cNvPr>
            <p:cNvSpPr txBox="1"/>
            <p:nvPr/>
          </p:nvSpPr>
          <p:spPr>
            <a:xfrm>
              <a:off x="6776910" y="2120352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w2(1)</a:t>
              </a:r>
              <a:endParaRPr lang="ko-KR" altLang="en-US" sz="1200" b="1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8578903-87DB-4CB4-A436-D96B5EB2AF61}"/>
                </a:ext>
              </a:extLst>
            </p:cNvPr>
            <p:cNvSpPr txBox="1"/>
            <p:nvPr/>
          </p:nvSpPr>
          <p:spPr>
            <a:xfrm>
              <a:off x="6731208" y="3343840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w2(2)</a:t>
              </a:r>
              <a:endParaRPr lang="ko-KR" altLang="en-US" sz="1200" b="1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41613E2-37F1-43B5-BAC8-BEE91AD4850B}"/>
                </a:ext>
              </a:extLst>
            </p:cNvPr>
            <p:cNvSpPr txBox="1"/>
            <p:nvPr/>
          </p:nvSpPr>
          <p:spPr>
            <a:xfrm>
              <a:off x="6742193" y="5323880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w2(32)</a:t>
              </a:r>
              <a:endParaRPr lang="ko-KR" altLang="en-US" sz="1200" b="1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10A5AD1-8C17-49F6-9EF0-C1D9A97A48F5}"/>
                </a:ext>
              </a:extLst>
            </p:cNvPr>
            <p:cNvSpPr txBox="1"/>
            <p:nvPr/>
          </p:nvSpPr>
          <p:spPr>
            <a:xfrm>
              <a:off x="9043918" y="3091081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w3(0)</a:t>
              </a:r>
              <a:endParaRPr lang="ko-KR" altLang="en-US" sz="1200" b="1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4F7E01C-C23B-4AFD-BE41-1CCCD137F028}"/>
                </a:ext>
              </a:extLst>
            </p:cNvPr>
            <p:cNvSpPr txBox="1"/>
            <p:nvPr/>
          </p:nvSpPr>
          <p:spPr>
            <a:xfrm>
              <a:off x="3656059" y="6319236"/>
              <a:ext cx="1408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hyperthesis1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1ADB1E8-9A90-4A5B-9E00-F427EA06AEC2}"/>
                </a:ext>
              </a:extLst>
            </p:cNvPr>
            <p:cNvSpPr txBox="1"/>
            <p:nvPr/>
          </p:nvSpPr>
          <p:spPr>
            <a:xfrm>
              <a:off x="6198629" y="6301698"/>
              <a:ext cx="1408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hyperthesis2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B24A573-FB69-4399-B205-5244187CF846}"/>
                </a:ext>
              </a:extLst>
            </p:cNvPr>
            <p:cNvSpPr txBox="1"/>
            <p:nvPr/>
          </p:nvSpPr>
          <p:spPr>
            <a:xfrm>
              <a:off x="9042316" y="5410609"/>
              <a:ext cx="784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C00000"/>
                  </a:solidFill>
                </a:rPr>
                <a:t>predQ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ED0EDE76-933A-4D24-B4C7-C09AA6D0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4571" y="4390336"/>
              <a:ext cx="973023" cy="679485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10A5AD1-8C17-49F6-9EF0-C1D9A97A48F5}"/>
                </a:ext>
              </a:extLst>
            </p:cNvPr>
            <p:cNvSpPr txBox="1"/>
            <p:nvPr/>
          </p:nvSpPr>
          <p:spPr>
            <a:xfrm>
              <a:off x="9043917" y="4144972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w3(1)</a:t>
              </a:r>
              <a:endParaRPr lang="ko-KR" altLang="en-US" sz="1200" b="1" dirty="0"/>
            </a:p>
          </p:txBody>
        </p: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id="{B5E285E7-98DF-4287-A864-13C1CB86549C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7269245" y="2954878"/>
              <a:ext cx="1645326" cy="1775201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id="{B5E285E7-98DF-4287-A864-13C1CB865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56554" y="1749588"/>
              <a:ext cx="1645326" cy="1775201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id="{B5E285E7-98DF-4287-A864-13C1CB86549C}"/>
                </a:ext>
              </a:extLst>
            </p:cNvPr>
            <p:cNvCxnSpPr>
              <a:cxnSpLocks/>
            </p:cNvCxnSpPr>
            <p:nvPr/>
          </p:nvCxnSpPr>
          <p:spPr>
            <a:xfrm>
              <a:off x="7372611" y="3961632"/>
              <a:ext cx="1438594" cy="799629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9671967" y="2109406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843041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9" y="914400"/>
            <a:ext cx="7934325" cy="466725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477000" y="2286000"/>
            <a:ext cx="5715000" cy="2760994"/>
            <a:chOff x="342621" y="879034"/>
            <a:chExt cx="10180426" cy="580953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BE7AB84-7C7C-47E0-927D-16B04AF5A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585" r="68776"/>
            <a:stretch/>
          </p:blipFill>
          <p:spPr>
            <a:xfrm>
              <a:off x="1135494" y="2971800"/>
              <a:ext cx="1143000" cy="222075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D2B761-38EE-4082-8C4E-B4654DB0E390}"/>
                </a:ext>
              </a:extLst>
            </p:cNvPr>
            <p:cNvSpPr txBox="1"/>
            <p:nvPr/>
          </p:nvSpPr>
          <p:spPr>
            <a:xfrm>
              <a:off x="807772" y="3429649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E57959D-F2F3-4B1F-93F1-3A3BD01BB8EC}"/>
                    </a:ext>
                  </a:extLst>
                </p:cNvPr>
                <p:cNvSpPr txBox="1"/>
                <p:nvPr/>
              </p:nvSpPr>
              <p:spPr>
                <a:xfrm>
                  <a:off x="762727" y="3842106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9E57959D-F2F3-4B1F-93F1-3A3BD01BB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727" y="3842106"/>
                  <a:ext cx="37414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42857" b="-931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3EAD793-E478-4A38-9B2F-13D3999BD599}"/>
                </a:ext>
              </a:extLst>
            </p:cNvPr>
            <p:cNvSpPr/>
            <p:nvPr/>
          </p:nvSpPr>
          <p:spPr>
            <a:xfrm>
              <a:off x="522477" y="4149889"/>
              <a:ext cx="6944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dx/dt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1BD6C8EE-EFCD-4345-8BC1-2F6EE431ED71}"/>
                    </a:ext>
                  </a:extLst>
                </p:cNvPr>
                <p:cNvSpPr/>
                <p:nvPr/>
              </p:nvSpPr>
              <p:spPr>
                <a:xfrm>
                  <a:off x="342621" y="4473682"/>
                  <a:ext cx="8742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𝒅𝒕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1BD6C8EE-EFCD-4345-8BC1-2F6EE431ED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621" y="4473682"/>
                  <a:ext cx="87427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66250" b="-1379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610AA3-2976-42D7-93C6-50627B996C6A}"/>
                </a:ext>
              </a:extLst>
            </p:cNvPr>
            <p:cNvSpPr txBox="1"/>
            <p:nvPr/>
          </p:nvSpPr>
          <p:spPr>
            <a:xfrm>
              <a:off x="409540" y="5328593"/>
              <a:ext cx="2995600" cy="1359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입력 </a:t>
              </a:r>
              <a:r>
                <a:rPr lang="en-US" altLang="ko-KR" b="1" dirty="0"/>
                <a:t>observation</a:t>
              </a:r>
              <a:endParaRPr lang="ko-KR" altLang="en-US" b="1" dirty="0"/>
            </a:p>
          </p:txBody>
        </p:sp>
        <p:sp>
          <p:nvSpPr>
            <p:cNvPr id="11" name="object 6"/>
            <p:cNvSpPr txBox="1">
              <a:spLocks/>
            </p:cNvSpPr>
            <p:nvPr/>
          </p:nvSpPr>
          <p:spPr>
            <a:xfrm>
              <a:off x="10324610" y="6499996"/>
              <a:ext cx="198437" cy="16033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050" b="0" i="0" kern="1200">
                  <a:solidFill>
                    <a:srgbClr val="898989"/>
                  </a:solidFill>
                  <a:latin typeface="KoPubWorld돋움체_Pro Light"/>
                  <a:ea typeface="+mn-ea"/>
                  <a:cs typeface="KoPubWorld돋움체_Pro Light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8425"/>
              <a:fld id="{81D60167-4931-47E6-BA6A-407CBD079E47}" type="slidenum">
                <a:rPr lang="en-US" altLang="ko-KR" spc="-15" smtClean="0"/>
                <a:pPr marL="98425"/>
                <a:t>336</a:t>
              </a:fld>
              <a:endParaRPr lang="en-US" spc="-13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8B7C662-5905-42AF-AF1D-3C22F9BE2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89361" y="1164680"/>
              <a:ext cx="973023" cy="67948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88A6C31-5AF6-4C19-AD73-F2FC55090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81805" y="2770164"/>
              <a:ext cx="973023" cy="6794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9FD172C-8B3D-4DBD-8BAC-DDC792B76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1144" y="4112664"/>
              <a:ext cx="973023" cy="67948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A6EFBA5-BDC0-4616-9880-17392886F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47517" y="5622970"/>
              <a:ext cx="973023" cy="67948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EE340A8-5C7D-4C9B-9A35-8FA6CC1FCC0B}"/>
                </a:ext>
              </a:extLst>
            </p:cNvPr>
            <p:cNvSpPr txBox="1"/>
            <p:nvPr/>
          </p:nvSpPr>
          <p:spPr>
            <a:xfrm>
              <a:off x="4246831" y="4944869"/>
              <a:ext cx="615553" cy="29822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2800" b="1" dirty="0"/>
                <a:t>...</a:t>
              </a:r>
              <a:endParaRPr lang="ko-KR" altLang="en-US" sz="2800" b="1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C89941A-CBA1-4015-8BA1-2BF717C3A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7641" y="1284560"/>
              <a:ext cx="973023" cy="67948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07D17AB-E613-4D32-A4D9-557774D8F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3200" y="2362200"/>
              <a:ext cx="973023" cy="67948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DFDBFFF-0F35-4487-B961-851E4AAD5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7420" y="3606018"/>
              <a:ext cx="973023" cy="67948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3AC5F1F-66B0-4ECA-8941-F6AABA518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7641" y="5616078"/>
              <a:ext cx="973023" cy="67948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517B8C-5978-488E-9604-58D15D1D547D}"/>
                </a:ext>
              </a:extLst>
            </p:cNvPr>
            <p:cNvSpPr txBox="1"/>
            <p:nvPr/>
          </p:nvSpPr>
          <p:spPr>
            <a:xfrm>
              <a:off x="6924608" y="4778471"/>
              <a:ext cx="615553" cy="29822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2800" b="1" dirty="0"/>
                <a:t>...</a:t>
              </a:r>
              <a:endParaRPr lang="ko-KR" altLang="en-US" sz="2800" b="1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D0EDE76-933A-4D24-B4C7-C09AA6D0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4571" y="3365235"/>
              <a:ext cx="973023" cy="679485"/>
            </a:xfrm>
            <a:prstGeom prst="rect">
              <a:avLst/>
            </a:prstGeom>
          </p:spPr>
        </p:pic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ED3524BC-5312-47DE-825D-EF6DD109CD7F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2469428" y="1504423"/>
              <a:ext cx="1419933" cy="2077098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CC3B286-7D43-4F38-9FF6-E20156AE4EBC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2469428" y="3109907"/>
              <a:ext cx="1312377" cy="471614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5B6F410F-4CBF-41CC-AD15-42DC2B31F874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2469428" y="3581521"/>
              <a:ext cx="1491716" cy="870886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C626422-15BB-4558-9ED7-E46C64030921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469428" y="3581521"/>
              <a:ext cx="1378089" cy="2381192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E76BEE-E64B-40A7-BDA0-8E32F7C5053B}"/>
                </a:ext>
              </a:extLst>
            </p:cNvPr>
            <p:cNvSpPr txBox="1"/>
            <p:nvPr/>
          </p:nvSpPr>
          <p:spPr>
            <a:xfrm>
              <a:off x="2916338" y="1904550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w1(1)</a:t>
              </a:r>
              <a:endParaRPr lang="ko-KR" altLang="en-US" sz="12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8440E7-40AD-4C9A-8E51-FC188C8D5807}"/>
                </a:ext>
              </a:extLst>
            </p:cNvPr>
            <p:cNvSpPr txBox="1"/>
            <p:nvPr/>
          </p:nvSpPr>
          <p:spPr>
            <a:xfrm>
              <a:off x="3930158" y="247894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w1(1)</a:t>
              </a:r>
              <a:endParaRPr lang="ko-KR" altLang="en-US" sz="1200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6A75BA-F34F-46FA-B53C-4734E254B09A}"/>
                </a:ext>
              </a:extLst>
            </p:cNvPr>
            <p:cNvSpPr txBox="1"/>
            <p:nvPr/>
          </p:nvSpPr>
          <p:spPr>
            <a:xfrm>
              <a:off x="4150137" y="87903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w1(0)</a:t>
              </a:r>
              <a:endParaRPr lang="ko-KR" altLang="en-US" sz="12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BC0BAA-4642-4182-BEA2-CF407990BBE6}"/>
                </a:ext>
              </a:extLst>
            </p:cNvPr>
            <p:cNvSpPr txBox="1"/>
            <p:nvPr/>
          </p:nvSpPr>
          <p:spPr>
            <a:xfrm>
              <a:off x="4087951" y="3833488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w1(3)</a:t>
              </a:r>
              <a:endParaRPr lang="ko-KR" altLang="en-US" sz="12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5F51C2-4221-4B0D-9DC5-CA68E0556A75}"/>
                </a:ext>
              </a:extLst>
            </p:cNvPr>
            <p:cNvSpPr txBox="1"/>
            <p:nvPr/>
          </p:nvSpPr>
          <p:spPr>
            <a:xfrm>
              <a:off x="4015090" y="5380175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w1(63)</a:t>
              </a:r>
              <a:endParaRPr lang="ko-KR" altLang="en-US" sz="1200" b="1" dirty="0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7248E859-DD3A-40FE-86E5-B509EA8C5B9B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712012" y="1480533"/>
              <a:ext cx="1845629" cy="14377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78B1AE2-2303-43AE-AD1A-C82C69F18A66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714259" y="1577037"/>
              <a:ext cx="1838941" cy="1124906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BB47BAB3-E0AA-4DA5-A40E-E1D655A9BCD6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4682986" y="1674696"/>
              <a:ext cx="1894434" cy="2271065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894D87D6-9A86-4C97-B048-F052F80D2947}"/>
                </a:ext>
              </a:extLst>
            </p:cNvPr>
            <p:cNvCxnSpPr>
              <a:cxnSpLocks/>
            </p:cNvCxnSpPr>
            <p:nvPr/>
          </p:nvCxnSpPr>
          <p:spPr>
            <a:xfrm>
              <a:off x="4677660" y="1624303"/>
              <a:ext cx="1879981" cy="423501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04A79471-5E93-480D-8559-DD61B9664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1931" y="1776703"/>
              <a:ext cx="2158110" cy="1268765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655305B2-6923-4F79-9A11-DA1D4AF29885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4551931" y="2701943"/>
              <a:ext cx="2001269" cy="343526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C825F80-E228-4C7E-92A0-67B6F65231C6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4545039" y="3194086"/>
              <a:ext cx="2032381" cy="751675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5F009D8-D22F-4F84-BB97-B5BE5F412E4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4564033" y="3259294"/>
              <a:ext cx="1993608" cy="2696527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3C21356B-BF4D-49DE-8C27-563666740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331" y="1950036"/>
              <a:ext cx="2193014" cy="2623142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6A7071C-6F66-41CA-900B-367C8001F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5172" y="2954878"/>
              <a:ext cx="1991540" cy="1592803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B24218F7-5A6B-450A-80B7-F12500C361CD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flipV="1">
              <a:off x="4745172" y="3945761"/>
              <a:ext cx="1832248" cy="601920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51D13C07-A648-443C-B9D6-F4656461771E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4718887" y="4588377"/>
              <a:ext cx="1838754" cy="1367444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1262E1DB-1641-4EC7-AA51-F03DC67EE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7660" y="1791206"/>
              <a:ext cx="1981634" cy="421188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72A4C6F9-69A2-4041-AD7B-58AD64D29B49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4667754" y="2701943"/>
              <a:ext cx="1885446" cy="3253877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F0DF629A-0DD1-400D-B7BA-F00C3939715C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flipV="1">
              <a:off x="4666668" y="3945761"/>
              <a:ext cx="1910752" cy="206595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F5BB381D-C5ED-4EF2-A531-5B36D853C468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4704331" y="5955821"/>
              <a:ext cx="1853310" cy="5589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B5E285E7-98DF-4287-A864-13C1CB86549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7326243" y="1541214"/>
              <a:ext cx="1588328" cy="2163764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FBD29D1C-22B0-434E-8BB0-E0AEBADF2DBF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7426557" y="2839835"/>
              <a:ext cx="1488014" cy="865143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A2B60DE7-49C9-40BF-B469-C24B4BC813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2611" y="3704977"/>
              <a:ext cx="1438594" cy="311987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23AAC0EF-D40A-4C38-8E8A-BA692591A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5719" y="3831825"/>
              <a:ext cx="1445486" cy="2179893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6D03D0-ED40-491F-A177-1B5686904476}"/>
                </a:ext>
              </a:extLst>
            </p:cNvPr>
            <p:cNvSpPr txBox="1"/>
            <p:nvPr/>
          </p:nvSpPr>
          <p:spPr>
            <a:xfrm>
              <a:off x="6717218" y="97825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w2(0)</a:t>
              </a:r>
              <a:endParaRPr lang="ko-KR" altLang="en-US" sz="12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30DA87E-4B72-4B3A-86BF-5EEE815DAC12}"/>
                </a:ext>
              </a:extLst>
            </p:cNvPr>
            <p:cNvSpPr txBox="1"/>
            <p:nvPr/>
          </p:nvSpPr>
          <p:spPr>
            <a:xfrm>
              <a:off x="6776910" y="2120352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w2(1)</a:t>
              </a:r>
              <a:endParaRPr lang="ko-KR" altLang="en-US" sz="12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578903-87DB-4CB4-A436-D96B5EB2AF61}"/>
                </a:ext>
              </a:extLst>
            </p:cNvPr>
            <p:cNvSpPr txBox="1"/>
            <p:nvPr/>
          </p:nvSpPr>
          <p:spPr>
            <a:xfrm>
              <a:off x="6731208" y="3343840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w2(2)</a:t>
              </a:r>
              <a:endParaRPr lang="ko-KR" altLang="en-US" sz="1200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41613E2-37F1-43B5-BAC8-BEE91AD4850B}"/>
                </a:ext>
              </a:extLst>
            </p:cNvPr>
            <p:cNvSpPr txBox="1"/>
            <p:nvPr/>
          </p:nvSpPr>
          <p:spPr>
            <a:xfrm>
              <a:off x="6742193" y="5323880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w2(32)</a:t>
              </a:r>
              <a:endParaRPr lang="ko-KR" altLang="en-US" sz="12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10A5AD1-8C17-49F6-9EF0-C1D9A97A48F5}"/>
                </a:ext>
              </a:extLst>
            </p:cNvPr>
            <p:cNvSpPr txBox="1"/>
            <p:nvPr/>
          </p:nvSpPr>
          <p:spPr>
            <a:xfrm>
              <a:off x="9043918" y="3091081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w3(0)</a:t>
              </a:r>
              <a:endParaRPr lang="ko-KR" altLang="en-US" sz="120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4F7E01C-C23B-4AFD-BE41-1CCCD137F028}"/>
                </a:ext>
              </a:extLst>
            </p:cNvPr>
            <p:cNvSpPr txBox="1"/>
            <p:nvPr/>
          </p:nvSpPr>
          <p:spPr>
            <a:xfrm>
              <a:off x="3656059" y="6319236"/>
              <a:ext cx="1408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hyperthesis1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ADB1E8-9A90-4A5B-9E00-F427EA06AEC2}"/>
                </a:ext>
              </a:extLst>
            </p:cNvPr>
            <p:cNvSpPr txBox="1"/>
            <p:nvPr/>
          </p:nvSpPr>
          <p:spPr>
            <a:xfrm>
              <a:off x="6198629" y="6301698"/>
              <a:ext cx="1408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hyperthesis2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B24A573-FB69-4399-B205-5244187CF846}"/>
                </a:ext>
              </a:extLst>
            </p:cNvPr>
            <p:cNvSpPr txBox="1"/>
            <p:nvPr/>
          </p:nvSpPr>
          <p:spPr>
            <a:xfrm>
              <a:off x="9042316" y="5410609"/>
              <a:ext cx="784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C00000"/>
                  </a:solidFill>
                </a:rPr>
                <a:t>predQ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ED0EDE76-933A-4D24-B4C7-C09AA6D0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4571" y="4390336"/>
              <a:ext cx="973023" cy="679485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10A5AD1-8C17-49F6-9EF0-C1D9A97A48F5}"/>
                </a:ext>
              </a:extLst>
            </p:cNvPr>
            <p:cNvSpPr txBox="1"/>
            <p:nvPr/>
          </p:nvSpPr>
          <p:spPr>
            <a:xfrm>
              <a:off x="9043917" y="4144972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w3(1)</a:t>
              </a:r>
              <a:endParaRPr lang="ko-KR" altLang="en-US" sz="1200" b="1" dirty="0"/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B5E285E7-98DF-4287-A864-13C1CB86549C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7269245" y="2954878"/>
              <a:ext cx="1645326" cy="1775201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B5E285E7-98DF-4287-A864-13C1CB865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56554" y="1749588"/>
              <a:ext cx="1645326" cy="1775201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B5E285E7-98DF-4287-A864-13C1CB86549C}"/>
                </a:ext>
              </a:extLst>
            </p:cNvPr>
            <p:cNvCxnSpPr>
              <a:cxnSpLocks/>
            </p:cNvCxnSpPr>
            <p:nvPr/>
          </p:nvCxnSpPr>
          <p:spPr>
            <a:xfrm>
              <a:off x="7372611" y="3961632"/>
              <a:ext cx="1438594" cy="799629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10739554" y="2140661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0005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7429500" cy="4600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2209800"/>
            <a:ext cx="3364166" cy="16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85391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6877050" cy="4105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 r="68776"/>
          <a:stretch/>
        </p:blipFill>
        <p:spPr>
          <a:xfrm>
            <a:off x="6934796" y="2763838"/>
            <a:ext cx="641648" cy="1055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6750822" y="2981431"/>
            <a:ext cx="159459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6725535" y="3177453"/>
                <a:ext cx="210032" cy="17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535" y="3177453"/>
                <a:ext cx="210032" cy="175526"/>
              </a:xfrm>
              <a:prstGeom prst="rect">
                <a:avLst/>
              </a:prstGeom>
              <a:blipFill rotWithShape="0">
                <a:blip r:embed="rId5"/>
                <a:stretch>
                  <a:fillRect r="-42857" b="-93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6590666" y="3323727"/>
            <a:ext cx="389828" cy="17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6489700" y="3477610"/>
                <a:ext cx="490794" cy="175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700" y="3477610"/>
                <a:ext cx="490794" cy="175526"/>
              </a:xfrm>
              <a:prstGeom prst="rect">
                <a:avLst/>
              </a:prstGeom>
              <a:blipFill rotWithShape="0">
                <a:blip r:embed="rId6"/>
                <a:stretch>
                  <a:fillRect r="-66250" b="-137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6489701" y="3751991"/>
            <a:ext cx="1529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0" name="object 6"/>
          <p:cNvSpPr txBox="1">
            <a:spLocks/>
          </p:cNvSpPr>
          <p:nvPr/>
        </p:nvSpPr>
        <p:spPr>
          <a:xfrm>
            <a:off x="12093303" y="4440621"/>
            <a:ext cx="111397" cy="7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338</a:t>
            </a:fld>
            <a:endParaRPr lang="en-US" spc="-13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0738" y="1905000"/>
            <a:ext cx="546227" cy="3229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360" y="2668010"/>
            <a:ext cx="546227" cy="322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1035" y="3306036"/>
            <a:ext cx="546227" cy="322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7248" y="4023812"/>
            <a:ext cx="546227" cy="3229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E340A8-5C7D-4C9B-9A35-8FA6CC1FCC0B}"/>
              </a:ext>
            </a:extLst>
          </p:cNvPr>
          <p:cNvSpPr txBox="1"/>
          <p:nvPr/>
        </p:nvSpPr>
        <p:spPr>
          <a:xfrm>
            <a:off x="8681412" y="3701543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8634" y="1961973"/>
            <a:ext cx="546227" cy="3229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6141" y="2474124"/>
            <a:ext cx="546227" cy="3229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9738" y="3065251"/>
            <a:ext cx="546227" cy="3229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8634" y="4020537"/>
            <a:ext cx="546227" cy="322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5517B8C-5978-488E-9604-58D15D1D547D}"/>
              </a:ext>
            </a:extLst>
          </p:cNvPr>
          <p:cNvSpPr txBox="1"/>
          <p:nvPr/>
        </p:nvSpPr>
        <p:spPr>
          <a:xfrm>
            <a:off x="10184639" y="3622462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1748" y="2950819"/>
            <a:ext cx="546227" cy="322927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D3524BC-5312-47DE-825D-EF6DD109CD7F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683629" y="2066464"/>
            <a:ext cx="797110" cy="98714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CC3B286-7D43-4F38-9FF6-E20156AE4EBC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683629" y="2829473"/>
            <a:ext cx="736731" cy="22413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B6F410F-4CBF-41CC-AD15-42DC2B31F87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83629" y="3053609"/>
            <a:ext cx="837407" cy="4138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C626422-15BB-4558-9ED7-E46C6403092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683629" y="3053609"/>
            <a:ext cx="773620" cy="113166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1E76BEE-E64B-40A7-BDA0-8E32F7C5053B}"/>
              </a:ext>
            </a:extLst>
          </p:cNvPr>
          <p:cNvSpPr txBox="1"/>
          <p:nvPr/>
        </p:nvSpPr>
        <p:spPr>
          <a:xfrm>
            <a:off x="7934511" y="2256625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8440E7-40AD-4C9A-8E51-FC188C8D5807}"/>
              </a:ext>
            </a:extLst>
          </p:cNvPr>
          <p:cNvSpPr txBox="1"/>
          <p:nvPr/>
        </p:nvSpPr>
        <p:spPr>
          <a:xfrm>
            <a:off x="8503641" y="2529607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6A75BA-F34F-46FA-B53C-4734E254B09A}"/>
              </a:ext>
            </a:extLst>
          </p:cNvPr>
          <p:cNvSpPr txBox="1"/>
          <p:nvPr/>
        </p:nvSpPr>
        <p:spPr>
          <a:xfrm>
            <a:off x="8627131" y="1769246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BC0BAA-4642-4182-BEA2-CF407990BBE6}"/>
              </a:ext>
            </a:extLst>
          </p:cNvPr>
          <p:cNvSpPr txBox="1"/>
          <p:nvPr/>
        </p:nvSpPr>
        <p:spPr>
          <a:xfrm>
            <a:off x="8592221" y="3173357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5F51C2-4221-4B0D-9DC5-CA68E0556A75}"/>
              </a:ext>
            </a:extLst>
          </p:cNvPr>
          <p:cNvSpPr txBox="1"/>
          <p:nvPr/>
        </p:nvSpPr>
        <p:spPr>
          <a:xfrm>
            <a:off x="8551319" y="3908423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248E859-DD3A-40FE-86E5-B509EA8C5B9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942551" y="2055110"/>
            <a:ext cx="1036083" cy="6832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78B1AE2-2303-43AE-AD1A-C82C69F18A6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943813" y="2100973"/>
            <a:ext cx="1032329" cy="5346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B47BAB3-E0AA-4DA5-A40E-E1D655A9BCD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926257" y="2147386"/>
            <a:ext cx="1063481" cy="107932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8923267" y="2123437"/>
            <a:ext cx="1055368" cy="2012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8852686" y="2195865"/>
            <a:ext cx="1211501" cy="60298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655305B2-6923-4F79-9A11-DA1D4AF29885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8852686" y="2635588"/>
            <a:ext cx="1123455" cy="16326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AC825F80-E228-4C7E-92A0-67B6F65231C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848817" y="2869480"/>
            <a:ext cx="1140921" cy="35723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5F009D8-D22F-4F84-BB97-B5BE5F412E4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859480" y="2900470"/>
            <a:ext cx="1119155" cy="128153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8938239" y="2278242"/>
            <a:ext cx="1231095" cy="124665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8961166" y="2755795"/>
            <a:ext cx="1117994" cy="75698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24218F7-5A6B-450A-80B7-F12500C361C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961166" y="3226715"/>
            <a:ext cx="1028572" cy="28606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1D13C07-A648-443C-B9D6-F4656461771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946411" y="3532120"/>
            <a:ext cx="1032224" cy="64988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8923267" y="2202758"/>
            <a:ext cx="1112433" cy="200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2A4C6F9-69A2-4041-AD7B-58AD64D29B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8917706" y="2635588"/>
            <a:ext cx="1058435" cy="15464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0DF629A-0DD1-400D-B7BA-F00C393971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917096" y="3226715"/>
            <a:ext cx="1072642" cy="981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5BB381D-C5ED-4EF2-A531-5B36D853C46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938239" y="4182000"/>
            <a:ext cx="1040395" cy="265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410106" y="2083949"/>
            <a:ext cx="891642" cy="102833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BD29D1C-22B0-434E-8BB0-E0AEBADF2DB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466419" y="2701121"/>
            <a:ext cx="835329" cy="41116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10436135" y="3112282"/>
            <a:ext cx="807586" cy="1482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10432266" y="3172567"/>
            <a:ext cx="811455" cy="103599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86D03D0-ED40-491F-A177-1B5686904476}"/>
              </a:ext>
            </a:extLst>
          </p:cNvPr>
          <p:cNvSpPr txBox="1"/>
          <p:nvPr/>
        </p:nvSpPr>
        <p:spPr>
          <a:xfrm>
            <a:off x="10068216" y="1816401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0DA87E-4B72-4B3A-86BF-5EEE815DAC12}"/>
              </a:ext>
            </a:extLst>
          </p:cNvPr>
          <p:cNvSpPr txBox="1"/>
          <p:nvPr/>
        </p:nvSpPr>
        <p:spPr>
          <a:xfrm>
            <a:off x="10101726" y="2359185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578903-87DB-4CB4-A436-D96B5EB2AF61}"/>
              </a:ext>
            </a:extLst>
          </p:cNvPr>
          <p:cNvSpPr txBox="1"/>
          <p:nvPr/>
        </p:nvSpPr>
        <p:spPr>
          <a:xfrm>
            <a:off x="10076070" y="2940651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1613E2-37F1-43B5-BAC8-BEE91AD4850B}"/>
              </a:ext>
            </a:extLst>
          </p:cNvPr>
          <p:cNvSpPr txBox="1"/>
          <p:nvPr/>
        </p:nvSpPr>
        <p:spPr>
          <a:xfrm>
            <a:off x="10082237" y="3881669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11374359" y="2820526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F7E01C-C23B-4AFD-BE41-1CCCD137F028}"/>
              </a:ext>
            </a:extLst>
          </p:cNvPr>
          <p:cNvSpPr txBox="1"/>
          <p:nvPr/>
        </p:nvSpPr>
        <p:spPr>
          <a:xfrm>
            <a:off x="8349769" y="4354714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1ADB1E8-9A90-4A5B-9E00-F427EA06AEC2}"/>
              </a:ext>
            </a:extLst>
          </p:cNvPr>
          <p:cNvSpPr txBox="1"/>
          <p:nvPr/>
        </p:nvSpPr>
        <p:spPr>
          <a:xfrm>
            <a:off x="9777095" y="4346379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B24A573-FB69-4399-B205-5244187CF846}"/>
              </a:ext>
            </a:extLst>
          </p:cNvPr>
          <p:cNvSpPr txBox="1"/>
          <p:nvPr/>
        </p:nvSpPr>
        <p:spPr>
          <a:xfrm>
            <a:off x="11373460" y="3922887"/>
            <a:ext cx="440581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1748" y="3438000"/>
            <a:ext cx="546227" cy="3229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11374359" y="332139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10378109" y="2755795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10370984" y="2182979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10436135" y="3234258"/>
            <a:ext cx="807586" cy="3800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8123175" y="1531258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6197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9" y="1066800"/>
            <a:ext cx="6838950" cy="2828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 r="68776"/>
          <a:stretch/>
        </p:blipFill>
        <p:spPr>
          <a:xfrm>
            <a:off x="5820639" y="4118792"/>
            <a:ext cx="701535" cy="1055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5555302" y="4209012"/>
            <a:ext cx="174341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5527655" y="4405034"/>
                <a:ext cx="229635" cy="17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655" y="4405034"/>
                <a:ext cx="229635" cy="175526"/>
              </a:xfrm>
              <a:prstGeom prst="rect">
                <a:avLst/>
              </a:prstGeom>
              <a:blipFill rotWithShape="0">
                <a:blip r:embed="rId5"/>
                <a:stretch>
                  <a:fillRect r="-32432" b="-10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5380198" y="4551308"/>
            <a:ext cx="426212" cy="17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5269808" y="4705191"/>
                <a:ext cx="536602" cy="175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08" y="4705191"/>
                <a:ext cx="536602" cy="175526"/>
              </a:xfrm>
              <a:prstGeom prst="rect">
                <a:avLst/>
              </a:prstGeom>
              <a:blipFill rotWithShape="0">
                <a:blip r:embed="rId6"/>
                <a:stretch>
                  <a:fillRect r="-52273" b="-1344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5375073" y="5238863"/>
            <a:ext cx="183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1" name="object 6"/>
          <p:cNvSpPr txBox="1">
            <a:spLocks/>
          </p:cNvSpPr>
          <p:nvPr/>
        </p:nvSpPr>
        <p:spPr>
          <a:xfrm>
            <a:off x="11460606" y="5795575"/>
            <a:ext cx="121794" cy="7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339</a:t>
            </a:fld>
            <a:endParaRPr lang="en-US" spc="-13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0869" y="3259954"/>
            <a:ext cx="597208" cy="322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854" y="4022964"/>
            <a:ext cx="597208" cy="322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4927" y="4660990"/>
            <a:ext cx="597208" cy="3229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186" y="5378766"/>
            <a:ext cx="597208" cy="3229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E340A8-5C7D-4C9B-9A35-8FA6CC1FCC0B}"/>
              </a:ext>
            </a:extLst>
          </p:cNvPr>
          <p:cNvSpPr txBox="1"/>
          <p:nvPr/>
        </p:nvSpPr>
        <p:spPr>
          <a:xfrm>
            <a:off x="7730272" y="5056497"/>
            <a:ext cx="377806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8568" y="3316927"/>
            <a:ext cx="597208" cy="3229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5843" y="3829078"/>
            <a:ext cx="597208" cy="3229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0708" y="4420205"/>
            <a:ext cx="597208" cy="3229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8568" y="5375491"/>
            <a:ext cx="597208" cy="3229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517B8C-5978-488E-9604-58D15D1D547D}"/>
              </a:ext>
            </a:extLst>
          </p:cNvPr>
          <p:cNvSpPr txBox="1"/>
          <p:nvPr/>
        </p:nvSpPr>
        <p:spPr>
          <a:xfrm>
            <a:off x="9373800" y="4977416"/>
            <a:ext cx="377806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72" y="4305773"/>
            <a:ext cx="597208" cy="32292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D3524BC-5312-47DE-825D-EF6DD109CD7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639362" y="3421418"/>
            <a:ext cx="871507" cy="98714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CC3B286-7D43-4F38-9FF6-E20156AE4EB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639362" y="4184427"/>
            <a:ext cx="805492" cy="22413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B6F410F-4CBF-41CC-AD15-42DC2B31F87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39362" y="4408563"/>
            <a:ext cx="915565" cy="4138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C626422-15BB-4558-9ED7-E46C6403092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639362" y="4408563"/>
            <a:ext cx="845824" cy="113166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1E76BEE-E64B-40A7-BDA0-8E32F7C5053B}"/>
              </a:ext>
            </a:extLst>
          </p:cNvPr>
          <p:cNvSpPr txBox="1"/>
          <p:nvPr/>
        </p:nvSpPr>
        <p:spPr>
          <a:xfrm>
            <a:off x="6913660" y="3611579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8440E7-40AD-4C9A-8E51-FC188C8D5807}"/>
              </a:ext>
            </a:extLst>
          </p:cNvPr>
          <p:cNvSpPr txBox="1"/>
          <p:nvPr/>
        </p:nvSpPr>
        <p:spPr>
          <a:xfrm>
            <a:off x="7535908" y="3884561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6A75BA-F34F-46FA-B53C-4734E254B09A}"/>
              </a:ext>
            </a:extLst>
          </p:cNvPr>
          <p:cNvSpPr txBox="1"/>
          <p:nvPr/>
        </p:nvSpPr>
        <p:spPr>
          <a:xfrm>
            <a:off x="7670924" y="3124200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BC0BAA-4642-4182-BEA2-CF407990BBE6}"/>
              </a:ext>
            </a:extLst>
          </p:cNvPr>
          <p:cNvSpPr txBox="1"/>
          <p:nvPr/>
        </p:nvSpPr>
        <p:spPr>
          <a:xfrm>
            <a:off x="7632756" y="4528311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5F51C2-4221-4B0D-9DC5-CA68E0556A75}"/>
              </a:ext>
            </a:extLst>
          </p:cNvPr>
          <p:cNvSpPr txBox="1"/>
          <p:nvPr/>
        </p:nvSpPr>
        <p:spPr>
          <a:xfrm>
            <a:off x="7588037" y="5263377"/>
            <a:ext cx="387841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248E859-DD3A-40FE-86E5-B509EA8C5B9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015784" y="3410064"/>
            <a:ext cx="1132784" cy="6832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78B1AE2-2303-43AE-AD1A-C82C69F18A6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017163" y="3455927"/>
            <a:ext cx="1128680" cy="5346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B47BAB3-E0AA-4DA5-A40E-E1D655A9BCD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997969" y="3502340"/>
            <a:ext cx="1162739" cy="107932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7994700" y="3478391"/>
            <a:ext cx="1153869" cy="2012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7917532" y="3550819"/>
            <a:ext cx="1324575" cy="60298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55305B2-6923-4F79-9A11-DA1D4AF2988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917532" y="3990542"/>
            <a:ext cx="1228311" cy="16326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C825F80-E228-4C7E-92A0-67B6F65231C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913302" y="4224434"/>
            <a:ext cx="1247406" cy="35723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5F009D8-D22F-4F84-BB97-B5BE5F412E4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924959" y="4255424"/>
            <a:ext cx="1223609" cy="128153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8011070" y="3633196"/>
            <a:ext cx="1345998" cy="124665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8036136" y="4110749"/>
            <a:ext cx="1222340" cy="75698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24218F7-5A6B-450A-80B7-F12500C361C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036136" y="4581669"/>
            <a:ext cx="1124572" cy="28606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1D13C07-A648-443C-B9D6-F4656461771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020004" y="4887074"/>
            <a:ext cx="1128565" cy="64988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7994700" y="3557712"/>
            <a:ext cx="1216260" cy="200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2A4C6F9-69A2-4041-AD7B-58AD64D29B4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988620" y="3990542"/>
            <a:ext cx="1157223" cy="15464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DF629A-0DD1-400D-B7BA-F00C3939715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987953" y="4581669"/>
            <a:ext cx="1172755" cy="981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5BB381D-C5ED-4EF2-A531-5B36D853C468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8011070" y="5536954"/>
            <a:ext cx="1137499" cy="265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620310" y="3438903"/>
            <a:ext cx="974862" cy="102833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BD29D1C-22B0-434E-8BB0-E0AEBADF2DB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681880" y="4056075"/>
            <a:ext cx="913292" cy="41116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9648769" y="4467236"/>
            <a:ext cx="882960" cy="1482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9644539" y="4527521"/>
            <a:ext cx="887190" cy="103599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86D03D0-ED40-491F-A177-1B5686904476}"/>
              </a:ext>
            </a:extLst>
          </p:cNvPr>
          <p:cNvSpPr txBox="1"/>
          <p:nvPr/>
        </p:nvSpPr>
        <p:spPr>
          <a:xfrm>
            <a:off x="9246511" y="3171355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0DA87E-4B72-4B3A-86BF-5EEE815DAC12}"/>
              </a:ext>
            </a:extLst>
          </p:cNvPr>
          <p:cNvSpPr txBox="1"/>
          <p:nvPr/>
        </p:nvSpPr>
        <p:spPr>
          <a:xfrm>
            <a:off x="9283148" y="3714139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578903-87DB-4CB4-A436-D96B5EB2AF61}"/>
              </a:ext>
            </a:extLst>
          </p:cNvPr>
          <p:cNvSpPr txBox="1"/>
          <p:nvPr/>
        </p:nvSpPr>
        <p:spPr>
          <a:xfrm>
            <a:off x="9255098" y="4295605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1613E2-37F1-43B5-BAC8-BEE91AD4850B}"/>
              </a:ext>
            </a:extLst>
          </p:cNvPr>
          <p:cNvSpPr txBox="1"/>
          <p:nvPr/>
        </p:nvSpPr>
        <p:spPr>
          <a:xfrm>
            <a:off x="9261840" y="5236623"/>
            <a:ext cx="387841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10674561" y="4175480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F7E01C-C23B-4AFD-BE41-1CCCD137F028}"/>
              </a:ext>
            </a:extLst>
          </p:cNvPr>
          <p:cNvSpPr txBox="1"/>
          <p:nvPr/>
        </p:nvSpPr>
        <p:spPr>
          <a:xfrm>
            <a:off x="7367676" y="5709668"/>
            <a:ext cx="864428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ADB1E8-9A90-4A5B-9E00-F427EA06AEC2}"/>
              </a:ext>
            </a:extLst>
          </p:cNvPr>
          <p:cNvSpPr txBox="1"/>
          <p:nvPr/>
        </p:nvSpPr>
        <p:spPr>
          <a:xfrm>
            <a:off x="8928219" y="5701333"/>
            <a:ext cx="864428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24A573-FB69-4399-B205-5244187CF846}"/>
              </a:ext>
            </a:extLst>
          </p:cNvPr>
          <p:cNvSpPr txBox="1"/>
          <p:nvPr/>
        </p:nvSpPr>
        <p:spPr>
          <a:xfrm>
            <a:off x="10673578" y="5277841"/>
            <a:ext cx="481702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72" y="4792954"/>
            <a:ext cx="597208" cy="322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10674560" y="4676344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9585327" y="4110749"/>
            <a:ext cx="1009845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9577537" y="3537933"/>
            <a:ext cx="1009845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9648769" y="4589212"/>
            <a:ext cx="882960" cy="3800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8910596" y="2947606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32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BC9DB8-7D88-4F65-B950-C24E77D3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267325" cy="2476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E1373D-E100-4BE5-885C-370BC121F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223" y="838200"/>
            <a:ext cx="5570577" cy="44958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DCE9B08-5224-486F-8552-B3C292D589A1}"/>
              </a:ext>
            </a:extLst>
          </p:cNvPr>
          <p:cNvSpPr/>
          <p:nvPr/>
        </p:nvSpPr>
        <p:spPr>
          <a:xfrm>
            <a:off x="6045200" y="4446616"/>
            <a:ext cx="3581400" cy="1066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B6DFDA-B9D2-4177-8BF1-823639A66874}"/>
              </a:ext>
            </a:extLst>
          </p:cNvPr>
          <p:cNvSpPr txBox="1"/>
          <p:nvPr/>
        </p:nvSpPr>
        <p:spPr>
          <a:xfrm>
            <a:off x="6324600" y="5657395"/>
            <a:ext cx="375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50</a:t>
            </a:r>
            <a:r>
              <a:rPr lang="ko-KR" altLang="en-US" dirty="0">
                <a:solidFill>
                  <a:srgbClr val="C00000"/>
                </a:solidFill>
              </a:rPr>
              <a:t>번 만에 목표 도착</a:t>
            </a:r>
          </a:p>
        </p:txBody>
      </p:sp>
    </p:spTree>
    <p:extLst>
      <p:ext uri="{BB962C8B-B14F-4D97-AF65-F5344CB8AC3E}">
        <p14:creationId xmlns:p14="http://schemas.microsoft.com/office/powerpoint/2010/main" val="289654120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29" y="1066800"/>
            <a:ext cx="9144000" cy="1371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 r="68776"/>
          <a:stretch/>
        </p:blipFill>
        <p:spPr>
          <a:xfrm>
            <a:off x="1435696" y="3591031"/>
            <a:ext cx="641648" cy="1055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1176674" y="3719192"/>
            <a:ext cx="159459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1151387" y="3915214"/>
                <a:ext cx="210032" cy="17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387" y="3915214"/>
                <a:ext cx="210032" cy="175526"/>
              </a:xfrm>
              <a:prstGeom prst="rect">
                <a:avLst/>
              </a:prstGeom>
              <a:blipFill rotWithShape="0">
                <a:blip r:embed="rId5"/>
                <a:stretch>
                  <a:fillRect r="-44118" b="-93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1016518" y="4061488"/>
            <a:ext cx="389828" cy="17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915552" y="4215371"/>
                <a:ext cx="490794" cy="175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52" y="4215371"/>
                <a:ext cx="490794" cy="175526"/>
              </a:xfrm>
              <a:prstGeom prst="rect">
                <a:avLst/>
              </a:prstGeom>
              <a:blipFill rotWithShape="0">
                <a:blip r:embed="rId6"/>
                <a:stretch>
                  <a:fillRect r="-65432" b="-137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1028166" y="4711102"/>
            <a:ext cx="16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1" name="object 6"/>
          <p:cNvSpPr txBox="1">
            <a:spLocks/>
          </p:cNvSpPr>
          <p:nvPr/>
        </p:nvSpPr>
        <p:spPr>
          <a:xfrm>
            <a:off x="6594203" y="5267814"/>
            <a:ext cx="111397" cy="7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340</a:t>
            </a:fld>
            <a:endParaRPr lang="en-US" spc="-13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638" y="2732193"/>
            <a:ext cx="546227" cy="322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260" y="3495203"/>
            <a:ext cx="546227" cy="322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935" y="4133229"/>
            <a:ext cx="546227" cy="3229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8148" y="4851005"/>
            <a:ext cx="546227" cy="3229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E340A8-5C7D-4C9B-9A35-8FA6CC1FCC0B}"/>
              </a:ext>
            </a:extLst>
          </p:cNvPr>
          <p:cNvSpPr txBox="1"/>
          <p:nvPr/>
        </p:nvSpPr>
        <p:spPr>
          <a:xfrm>
            <a:off x="3182312" y="4528736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9534" y="2789166"/>
            <a:ext cx="546227" cy="3229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7041" y="3301317"/>
            <a:ext cx="546227" cy="3229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638" y="3892444"/>
            <a:ext cx="546227" cy="3229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9534" y="4847730"/>
            <a:ext cx="546227" cy="3229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5517B8C-5978-488E-9604-58D15D1D547D}"/>
              </a:ext>
            </a:extLst>
          </p:cNvPr>
          <p:cNvSpPr txBox="1"/>
          <p:nvPr/>
        </p:nvSpPr>
        <p:spPr>
          <a:xfrm>
            <a:off x="4685539" y="4449655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2648" y="3778012"/>
            <a:ext cx="546227" cy="32292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D3524BC-5312-47DE-825D-EF6DD109CD7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184529" y="2893657"/>
            <a:ext cx="797110" cy="98714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CC3B286-7D43-4F38-9FF6-E20156AE4EB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184529" y="3656666"/>
            <a:ext cx="736731" cy="22413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B6F410F-4CBF-41CC-AD15-42DC2B31F87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184529" y="3880802"/>
            <a:ext cx="837407" cy="4138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C626422-15BB-4558-9ED7-E46C6403092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184529" y="3880802"/>
            <a:ext cx="773620" cy="113166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1E76BEE-E64B-40A7-BDA0-8E32F7C5053B}"/>
              </a:ext>
            </a:extLst>
          </p:cNvPr>
          <p:cNvSpPr txBox="1"/>
          <p:nvPr/>
        </p:nvSpPr>
        <p:spPr>
          <a:xfrm>
            <a:off x="2435411" y="3083818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8440E7-40AD-4C9A-8E51-FC188C8D5807}"/>
              </a:ext>
            </a:extLst>
          </p:cNvPr>
          <p:cNvSpPr txBox="1"/>
          <p:nvPr/>
        </p:nvSpPr>
        <p:spPr>
          <a:xfrm>
            <a:off x="3004541" y="335680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6A75BA-F34F-46FA-B53C-4734E254B09A}"/>
              </a:ext>
            </a:extLst>
          </p:cNvPr>
          <p:cNvSpPr txBox="1"/>
          <p:nvPr/>
        </p:nvSpPr>
        <p:spPr>
          <a:xfrm>
            <a:off x="3128031" y="2596439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BC0BAA-4642-4182-BEA2-CF407990BBE6}"/>
              </a:ext>
            </a:extLst>
          </p:cNvPr>
          <p:cNvSpPr txBox="1"/>
          <p:nvPr/>
        </p:nvSpPr>
        <p:spPr>
          <a:xfrm>
            <a:off x="3093121" y="400055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5F51C2-4221-4B0D-9DC5-CA68E0556A75}"/>
              </a:ext>
            </a:extLst>
          </p:cNvPr>
          <p:cNvSpPr txBox="1"/>
          <p:nvPr/>
        </p:nvSpPr>
        <p:spPr>
          <a:xfrm>
            <a:off x="3052219" y="4735616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248E859-DD3A-40FE-86E5-B509EA8C5B9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443451" y="2882303"/>
            <a:ext cx="1036083" cy="6832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78B1AE2-2303-43AE-AD1A-C82C69F18A6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444713" y="2928166"/>
            <a:ext cx="1032329" cy="5346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BB47BAB3-E0AA-4DA5-A40E-E1D655A9BCD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427157" y="2974579"/>
            <a:ext cx="1063481" cy="107932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3424167" y="2950630"/>
            <a:ext cx="1055368" cy="2012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3353586" y="3023058"/>
            <a:ext cx="1211501" cy="60298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55305B2-6923-4F79-9A11-DA1D4AF2988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353586" y="3462781"/>
            <a:ext cx="1123455" cy="16326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C825F80-E228-4C7E-92A0-67B6F65231C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349717" y="3696673"/>
            <a:ext cx="1140921" cy="35723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5F009D8-D22F-4F84-BB97-B5BE5F412E4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360380" y="3727663"/>
            <a:ext cx="1119155" cy="128153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3439139" y="3105435"/>
            <a:ext cx="1231095" cy="124665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3462066" y="3582988"/>
            <a:ext cx="1117994" cy="75698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24218F7-5A6B-450A-80B7-F12500C361C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462066" y="4053908"/>
            <a:ext cx="1028572" cy="28606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1D13C07-A648-443C-B9D6-F4656461771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447311" y="4359313"/>
            <a:ext cx="1032224" cy="64988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3424167" y="3029951"/>
            <a:ext cx="1112433" cy="200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2A4C6F9-69A2-4041-AD7B-58AD64D29B4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418606" y="3462781"/>
            <a:ext cx="1058435" cy="15464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0DF629A-0DD1-400D-B7BA-F00C3939715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417996" y="4053908"/>
            <a:ext cx="1072642" cy="981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5BB381D-C5ED-4EF2-A531-5B36D853C468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3439139" y="5009193"/>
            <a:ext cx="1040395" cy="265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4911006" y="2911142"/>
            <a:ext cx="891642" cy="102833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BD29D1C-22B0-434E-8BB0-E0AEBADF2DB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4967319" y="3528314"/>
            <a:ext cx="835329" cy="41116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4937035" y="3939475"/>
            <a:ext cx="807586" cy="1482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4933166" y="3999760"/>
            <a:ext cx="811455" cy="103599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86D03D0-ED40-491F-A177-1B5686904476}"/>
              </a:ext>
            </a:extLst>
          </p:cNvPr>
          <p:cNvSpPr txBox="1"/>
          <p:nvPr/>
        </p:nvSpPr>
        <p:spPr>
          <a:xfrm>
            <a:off x="4569116" y="2643594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0DA87E-4B72-4B3A-86BF-5EEE815DAC12}"/>
              </a:ext>
            </a:extLst>
          </p:cNvPr>
          <p:cNvSpPr txBox="1"/>
          <p:nvPr/>
        </p:nvSpPr>
        <p:spPr>
          <a:xfrm>
            <a:off x="4602626" y="3186378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578903-87DB-4CB4-A436-D96B5EB2AF61}"/>
              </a:ext>
            </a:extLst>
          </p:cNvPr>
          <p:cNvSpPr txBox="1"/>
          <p:nvPr/>
        </p:nvSpPr>
        <p:spPr>
          <a:xfrm>
            <a:off x="4576970" y="3767844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1613E2-37F1-43B5-BAC8-BEE91AD4850B}"/>
              </a:ext>
            </a:extLst>
          </p:cNvPr>
          <p:cNvSpPr txBox="1"/>
          <p:nvPr/>
        </p:nvSpPr>
        <p:spPr>
          <a:xfrm>
            <a:off x="4583137" y="4708862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5875259" y="3647719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F7E01C-C23B-4AFD-BE41-1CCCD137F028}"/>
              </a:ext>
            </a:extLst>
          </p:cNvPr>
          <p:cNvSpPr txBox="1"/>
          <p:nvPr/>
        </p:nvSpPr>
        <p:spPr>
          <a:xfrm>
            <a:off x="2850669" y="5181907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1ADB1E8-9A90-4A5B-9E00-F427EA06AEC2}"/>
              </a:ext>
            </a:extLst>
          </p:cNvPr>
          <p:cNvSpPr txBox="1"/>
          <p:nvPr/>
        </p:nvSpPr>
        <p:spPr>
          <a:xfrm>
            <a:off x="4277995" y="5173572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24A573-FB69-4399-B205-5244187CF846}"/>
              </a:ext>
            </a:extLst>
          </p:cNvPr>
          <p:cNvSpPr txBox="1"/>
          <p:nvPr/>
        </p:nvSpPr>
        <p:spPr>
          <a:xfrm>
            <a:off x="5874360" y="4750080"/>
            <a:ext cx="440581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2648" y="4265193"/>
            <a:ext cx="546227" cy="322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5875259" y="4148583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4879009" y="3582988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4871884" y="3010172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4937035" y="4061451"/>
            <a:ext cx="807586" cy="3800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5253154" y="2451100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1578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8229600" cy="5105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5105400" y="59563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1335418274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3518"/>
            <a:ext cx="8705850" cy="5962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5334000" y="6116168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241595762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400"/>
            <a:ext cx="9505950" cy="5010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5438775" y="594995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15864245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66800"/>
            <a:ext cx="8220075" cy="4133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5334000" y="5350819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221349075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400"/>
            <a:ext cx="78390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3634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91630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6407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90600"/>
            <a:ext cx="3429000" cy="3769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3429000" y="2837141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강화 학습이 잘 안되고 있음</a:t>
            </a:r>
            <a:endParaRPr lang="en-US" altLang="ko-KR" b="1" dirty="0"/>
          </a:p>
          <a:p>
            <a:r>
              <a:rPr lang="en-US" altLang="ko-KR" b="1" dirty="0"/>
              <a:t>: </a:t>
            </a:r>
            <a:r>
              <a:rPr lang="ko-KR" altLang="en-US" b="1" dirty="0"/>
              <a:t>더 깊은 모델이 필요</a:t>
            </a:r>
            <a:endParaRPr lang="en-US" altLang="ko-KR" b="1" dirty="0"/>
          </a:p>
          <a:p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b="1" dirty="0" err="1"/>
              <a:t>입력값</a:t>
            </a:r>
            <a:r>
              <a:rPr lang="ko-KR" altLang="en-US" b="1" dirty="0"/>
              <a:t> 사이의 연관 관계가 있음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55660577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1770"/>
            <a:ext cx="8153400" cy="625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8685956" y="58674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215426703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521899"/>
            <a:ext cx="9001125" cy="5895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8685956" y="58674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704169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F661C11-9200-4928-87C1-7A5F6721F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" y="0"/>
            <a:ext cx="498157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87363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84391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2290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6370"/>
            <a:ext cx="745807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275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6333671" cy="277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3711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6370"/>
            <a:ext cx="96393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91266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62000"/>
            <a:ext cx="63150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170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9 Deep </a:t>
            </a:r>
            <a:r>
              <a:rPr lang="en-US" altLang="ko-KR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QNetwork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8082528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9.1 Deep </a:t>
            </a:r>
            <a:r>
              <a:rPr lang="en-US" altLang="ko-KR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QNetwork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60534195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83058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7203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데이터에서 일부만 선택해서 학습을 진행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76400"/>
            <a:ext cx="7034099" cy="5057775"/>
          </a:xfrm>
          <a:prstGeom prst="rect">
            <a:avLst/>
          </a:prstGeom>
        </p:spPr>
      </p:pic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5410200" y="2895600"/>
            <a:ext cx="538046" cy="22860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5141177" y="3872448"/>
            <a:ext cx="538046" cy="22860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3781426" y="4876800"/>
            <a:ext cx="538046" cy="22860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2286000" y="5562600"/>
            <a:ext cx="538046" cy="22860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2258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replay_buffer</a:t>
            </a:r>
            <a:r>
              <a:rPr lang="ko-KR" altLang="en-US" dirty="0"/>
              <a:t>에 모든 정보들을 저장하고  임의로 </a:t>
            </a:r>
            <a:r>
              <a:rPr lang="en-US" altLang="ko-KR" dirty="0"/>
              <a:t>10</a:t>
            </a:r>
            <a:r>
              <a:rPr lang="ko-KR" altLang="en-US" dirty="0"/>
              <a:t>개씩 선택해서 학습 진행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200"/>
            <a:ext cx="12315825" cy="5000625"/>
          </a:xfrm>
          <a:prstGeom prst="rect">
            <a:avLst/>
          </a:prstGeom>
        </p:spPr>
      </p:pic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609600" y="4267200"/>
            <a:ext cx="1981200" cy="19812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9">
            <a:extLst>
              <a:ext uri="{FF2B5EF4-FFF2-40B4-BE49-F238E27FC236}">
                <a16:creationId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5105400" y="4188512"/>
            <a:ext cx="1981200" cy="19812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4340778" y="1968860"/>
            <a:ext cx="152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임의로 선택</a:t>
            </a:r>
            <a:endParaRPr lang="ko-KR" altLang="en-US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5BB381D-C5ED-4EF2-A531-5B36D853C468}"/>
              </a:ext>
            </a:extLst>
          </p:cNvPr>
          <p:cNvCxnSpPr>
            <a:cxnSpLocks/>
          </p:cNvCxnSpPr>
          <p:nvPr/>
        </p:nvCxnSpPr>
        <p:spPr>
          <a:xfrm flipH="1">
            <a:off x="1905000" y="2338192"/>
            <a:ext cx="2771775" cy="185032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5BB381D-C5ED-4EF2-A531-5B36D853C468}"/>
              </a:ext>
            </a:extLst>
          </p:cNvPr>
          <p:cNvCxnSpPr>
            <a:cxnSpLocks/>
          </p:cNvCxnSpPr>
          <p:nvPr/>
        </p:nvCxnSpPr>
        <p:spPr>
          <a:xfrm>
            <a:off x="5257800" y="2416880"/>
            <a:ext cx="612222" cy="177163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544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BE936C0-4775-4101-A129-3DDD55DF6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" y="1169413"/>
            <a:ext cx="7696200" cy="49625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5C6A63A-B2E3-477D-88C6-539220C80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762000"/>
            <a:ext cx="3514725" cy="292417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1106B84-8124-4FFB-A47C-19674D575A5F}"/>
              </a:ext>
            </a:extLst>
          </p:cNvPr>
          <p:cNvSpPr/>
          <p:nvPr/>
        </p:nvSpPr>
        <p:spPr>
          <a:xfrm>
            <a:off x="9829800" y="1872240"/>
            <a:ext cx="533400" cy="5569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A5F167-06A6-4F91-90C3-207BE81F12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506"/>
          <a:stretch/>
        </p:blipFill>
        <p:spPr>
          <a:xfrm>
            <a:off x="76200" y="116371"/>
            <a:ext cx="7448550" cy="997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6C1991-D83E-4774-AA2E-570D77E95F50}"/>
              </a:ext>
            </a:extLst>
          </p:cNvPr>
          <p:cNvSpPr txBox="1"/>
          <p:nvPr/>
        </p:nvSpPr>
        <p:spPr>
          <a:xfrm>
            <a:off x="4572000" y="2224087"/>
            <a:ext cx="1506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state==</a:t>
            </a:r>
            <a:r>
              <a:rPr lang="en-US" altLang="ko-KR" b="1">
                <a:solidFill>
                  <a:srgbClr val="C00000"/>
                </a:solidFill>
              </a:rPr>
              <a:t>4</a:t>
            </a:r>
            <a:r>
              <a:rPr lang="ko-KR" altLang="en-US" b="1" dirty="0">
                <a:solidFill>
                  <a:srgbClr val="C00000"/>
                </a:solidFill>
              </a:rPr>
              <a:t> 가정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2630DE-6CA6-4BDA-B93C-4E622762467C}"/>
              </a:ext>
            </a:extLst>
          </p:cNvPr>
          <p:cNvSpPr txBox="1"/>
          <p:nvPr/>
        </p:nvSpPr>
        <p:spPr>
          <a:xfrm>
            <a:off x="5294995" y="2593419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x=(4%3)+0.5=1.5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5CC39-FE00-4CF0-961E-0EE0C4495889}"/>
              </a:ext>
            </a:extLst>
          </p:cNvPr>
          <p:cNvSpPr txBox="1"/>
          <p:nvPr/>
        </p:nvSpPr>
        <p:spPr>
          <a:xfrm>
            <a:off x="5320761" y="2955891"/>
            <a:ext cx="251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y=2.5-int(4/3)=2.5-1=1.5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97A151F-9CF6-4358-8F6E-8112DF0B8539}"/>
              </a:ext>
            </a:extLst>
          </p:cNvPr>
          <p:cNvSpPr/>
          <p:nvPr/>
        </p:nvSpPr>
        <p:spPr>
          <a:xfrm>
            <a:off x="424461" y="3140557"/>
            <a:ext cx="3581400" cy="44362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6B322E-A519-4D4D-88CB-A8AD3B4294A9}"/>
              </a:ext>
            </a:extLst>
          </p:cNvPr>
          <p:cNvSpPr txBox="1"/>
          <p:nvPr/>
        </p:nvSpPr>
        <p:spPr>
          <a:xfrm>
            <a:off x="4267187" y="330536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x,y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위치로 원을 이동하고 원 리턴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7C482CC-149A-4E8B-BFC1-72398057989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068237" y="2778085"/>
            <a:ext cx="3028263" cy="6509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94DF848-BBA7-43F0-B3E9-1CA25FA70C15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7838886" y="2224088"/>
            <a:ext cx="619314" cy="9164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1D38BD7-E6A3-4D71-BE68-D7AD9C364248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7747627" y="2150702"/>
            <a:ext cx="2082173" cy="133932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0A1A20C-F158-4192-A0D5-D5D8B7C7A5DF}"/>
              </a:ext>
            </a:extLst>
          </p:cNvPr>
          <p:cNvSpPr/>
          <p:nvPr/>
        </p:nvSpPr>
        <p:spPr>
          <a:xfrm>
            <a:off x="457200" y="4876800"/>
            <a:ext cx="6477000" cy="461982"/>
          </a:xfrm>
          <a:prstGeom prst="round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431D84-90BC-4BC4-9A89-780F57809196}"/>
              </a:ext>
            </a:extLst>
          </p:cNvPr>
          <p:cNvSpPr txBox="1"/>
          <p:nvPr/>
        </p:nvSpPr>
        <p:spPr>
          <a:xfrm>
            <a:off x="7048493" y="4907546"/>
            <a:ext cx="4501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0.2</a:t>
            </a:r>
            <a:r>
              <a:rPr lang="ko-KR" altLang="en-US" b="1" dirty="0">
                <a:solidFill>
                  <a:srgbClr val="002060"/>
                </a:solidFill>
              </a:rPr>
              <a:t>초 마다 </a:t>
            </a:r>
            <a:r>
              <a:rPr lang="en-US" altLang="ko-KR" b="1" dirty="0">
                <a:solidFill>
                  <a:srgbClr val="002060"/>
                </a:solidFill>
              </a:rPr>
              <a:t>animate </a:t>
            </a:r>
            <a:r>
              <a:rPr lang="ko-KR" altLang="en-US" b="1" dirty="0">
                <a:solidFill>
                  <a:srgbClr val="002060"/>
                </a:solidFill>
              </a:rPr>
              <a:t>함수 호출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호출 </a:t>
            </a:r>
            <a:r>
              <a:rPr lang="ko-KR" altLang="en-US" b="1" dirty="0" err="1">
                <a:solidFill>
                  <a:srgbClr val="002060"/>
                </a:solidFill>
              </a:rPr>
              <a:t>할때마다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animate </a:t>
            </a:r>
            <a:r>
              <a:rPr lang="ko-KR" altLang="en-US" b="1" dirty="0">
                <a:solidFill>
                  <a:srgbClr val="002060"/>
                </a:solidFill>
              </a:rPr>
              <a:t>함수의 매개변수 </a:t>
            </a:r>
            <a:r>
              <a:rPr lang="en-US" altLang="ko-KR" b="1" dirty="0" err="1">
                <a:solidFill>
                  <a:srgbClr val="002060"/>
                </a:solidFill>
              </a:rPr>
              <a:t>i</a:t>
            </a:r>
            <a:r>
              <a:rPr lang="ko-KR" altLang="en-US" b="1" dirty="0">
                <a:solidFill>
                  <a:srgbClr val="002060"/>
                </a:solidFill>
              </a:rPr>
              <a:t>는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1</a:t>
            </a:r>
            <a:r>
              <a:rPr lang="ko-KR" altLang="en-US" b="1" dirty="0">
                <a:solidFill>
                  <a:srgbClr val="002060"/>
                </a:solidFill>
              </a:rPr>
              <a:t>씩 증가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5895A4C-AA32-4661-977B-01F01BED562B}"/>
              </a:ext>
            </a:extLst>
          </p:cNvPr>
          <p:cNvSpPr/>
          <p:nvPr/>
        </p:nvSpPr>
        <p:spPr>
          <a:xfrm>
            <a:off x="457200" y="2147481"/>
            <a:ext cx="3581400" cy="281683"/>
          </a:xfrm>
          <a:prstGeom prst="round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76BBE9C5-CEB8-4F43-A45B-7F65A20F1260}"/>
              </a:ext>
            </a:extLst>
          </p:cNvPr>
          <p:cNvCxnSpPr>
            <a:cxnSpLocks/>
            <a:stCxn id="20" idx="1"/>
            <a:endCxn id="24" idx="1"/>
          </p:cNvCxnSpPr>
          <p:nvPr/>
        </p:nvCxnSpPr>
        <p:spPr>
          <a:xfrm rot="10800000">
            <a:off x="457200" y="2288323"/>
            <a:ext cx="12700" cy="2819468"/>
          </a:xfrm>
          <a:prstGeom prst="bentConnector3">
            <a:avLst>
              <a:gd name="adj1" fmla="val 180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546831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98" y="577584"/>
            <a:ext cx="911542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44553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8382000" cy="384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76712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37" y="520434"/>
            <a:ext cx="5873700" cy="635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93864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45678"/>
            <a:ext cx="66675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637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95345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2182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06" y="116369"/>
            <a:ext cx="5735794" cy="619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99418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39" y="990599"/>
            <a:ext cx="5620761" cy="52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30721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2924"/>
            <a:ext cx="8991600" cy="659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22806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862"/>
            <a:ext cx="7772400" cy="671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2127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" y="116370"/>
            <a:ext cx="7303477" cy="668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43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4A9EBC-2161-4B3E-ADF5-F107044C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8200"/>
            <a:ext cx="4876800" cy="518530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D347B16-C8D3-438C-B4E1-F17653003A6A}"/>
              </a:ext>
            </a:extLst>
          </p:cNvPr>
          <p:cNvSpPr/>
          <p:nvPr/>
        </p:nvSpPr>
        <p:spPr>
          <a:xfrm>
            <a:off x="3276600" y="5260802"/>
            <a:ext cx="609600" cy="5334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6B4F7-E746-45EC-8CCC-4D8D879A8F65}"/>
              </a:ext>
            </a:extLst>
          </p:cNvPr>
          <p:cNvSpPr txBox="1"/>
          <p:nvPr/>
        </p:nvSpPr>
        <p:spPr>
          <a:xfrm>
            <a:off x="4953000" y="5666632"/>
            <a:ext cx="375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애니 </a:t>
            </a:r>
            <a:r>
              <a:rPr lang="ko-KR" altLang="en-US" dirty="0" err="1">
                <a:solidFill>
                  <a:srgbClr val="C00000"/>
                </a:solidFill>
              </a:rPr>
              <a:t>메이션</a:t>
            </a:r>
            <a:r>
              <a:rPr lang="ko-KR" altLang="en-US" dirty="0">
                <a:solidFill>
                  <a:srgbClr val="C00000"/>
                </a:solidFill>
              </a:rPr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1348140769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0508"/>
            <a:ext cx="9829800" cy="652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66439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6370"/>
            <a:ext cx="10515600" cy="643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8829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990600"/>
            <a:ext cx="112436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4186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685800"/>
            <a:ext cx="8458200" cy="499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15783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914400"/>
            <a:ext cx="1089633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96273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14738"/>
            <a:ext cx="8839200" cy="547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34933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1770"/>
            <a:ext cx="8153400" cy="625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8685956" y="58674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232060578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521899"/>
            <a:ext cx="9001125" cy="5895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8685956" y="58674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195033491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84391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9311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6370"/>
            <a:ext cx="745807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34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940A41-3570-4B57-B170-04DA3EA2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56" y="762000"/>
            <a:ext cx="796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8302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4996"/>
          <a:stretch/>
        </p:blipFill>
        <p:spPr>
          <a:xfrm>
            <a:off x="371929" y="990600"/>
            <a:ext cx="7150919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200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6370"/>
            <a:ext cx="96393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45103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62000"/>
            <a:ext cx="63150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4750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10 DQN Atari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63211953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5DC9D1-10F1-4581-9C12-9996958A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938747"/>
          </a:xfrm>
        </p:spPr>
        <p:txBody>
          <a:bodyPr>
            <a:normAutofit/>
          </a:bodyPr>
          <a:lstStyle/>
          <a:p>
            <a:r>
              <a:rPr lang="en-US" altLang="ko-KR" dirty="0"/>
              <a:t>Atari </a:t>
            </a:r>
            <a:r>
              <a:rPr lang="ko-KR" altLang="en-US" dirty="0"/>
              <a:t>게임</a:t>
            </a:r>
            <a:endParaRPr lang="en-US" altLang="ko-KR" dirty="0"/>
          </a:p>
          <a:p>
            <a:r>
              <a:rPr lang="ko-KR" altLang="en-US"/>
              <a:t>화면아래의 바를 좌우로 움직여서 벽돌을 깨는 게임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BFEE85-CE55-4176-B634-84668DAD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34096"/>
            <a:ext cx="8541321" cy="27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1811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73B367-C822-426E-9F81-9D75AEC05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566"/>
          <a:stretch/>
        </p:blipFill>
        <p:spPr>
          <a:xfrm>
            <a:off x="371929" y="1219200"/>
            <a:ext cx="7924800" cy="327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3745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B43AD0-6D73-460F-B8EA-E065F6FAB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82486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42146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2F281F-C735-4357-A640-E1E3F7650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62000"/>
            <a:ext cx="95154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88225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BF907E-FBA6-4B16-93D5-F60507DB7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480"/>
            <a:ext cx="841057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0462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543CF9-EC24-42EC-976F-ED3A19F4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85800"/>
            <a:ext cx="75914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49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77ABF8-282D-4322-A4EE-6665CD64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"/>
            <a:ext cx="6983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044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AC4CEC-8CAD-4259-8F35-5A663E621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81759"/>
            <a:ext cx="799147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48214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A5D04D-AFE5-426E-AF34-8BCE383D6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90600"/>
            <a:ext cx="77343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0129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8ECD51-BFA2-416F-89FB-3E93BB2C9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8769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80106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E29F6A-ADA0-4516-B9D8-B618F148E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47" y="876300"/>
            <a:ext cx="65436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63198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4B80B8-B2F7-490D-BC2D-052F7801F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" y="9236"/>
            <a:ext cx="5941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3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539C6-D1C6-44A8-A5C9-48B47D38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</a:rPr>
              <a:t>1.1 </a:t>
            </a:r>
            <a:r>
              <a:rPr lang="ko-KR" altLang="en-US" spc="-5" dirty="0"/>
              <a:t>행동 심리학과 강화 학습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7F3F3-97CC-4AC6-9228-70DBD2631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강화의 핵심은 바로 보상을 얻게 해주는 행동의 빈도를 증가 </a:t>
            </a:r>
            <a:r>
              <a:rPr lang="ko-KR" altLang="en-US" dirty="0" err="1"/>
              <a:t>시키는것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쥐는 </a:t>
            </a:r>
            <a:r>
              <a:rPr lang="ko-KR" altLang="en-US" dirty="0" err="1"/>
              <a:t>패달을</a:t>
            </a:r>
            <a:r>
              <a:rPr lang="ko-KR" altLang="en-US" dirty="0"/>
              <a:t> </a:t>
            </a:r>
            <a:r>
              <a:rPr lang="ko-KR" altLang="en-US" dirty="0" err="1"/>
              <a:t>밟았을때</a:t>
            </a:r>
            <a:r>
              <a:rPr lang="ko-KR" altLang="en-US" dirty="0"/>
              <a:t> 먹이가 왜 나오는지 모르지만 페달을 </a:t>
            </a:r>
            <a:r>
              <a:rPr lang="ko-KR" altLang="en-US" dirty="0" err="1"/>
              <a:t>밟을때</a:t>
            </a:r>
            <a:r>
              <a:rPr lang="ko-KR" altLang="en-US" dirty="0"/>
              <a:t> 마다 먹이가 </a:t>
            </a:r>
            <a:r>
              <a:rPr lang="ko-KR" altLang="en-US" dirty="0" err="1"/>
              <a:t>나온다는것을</a:t>
            </a:r>
            <a:r>
              <a:rPr lang="ko-KR" altLang="en-US" dirty="0"/>
              <a:t> 알게 된다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737708-F1CB-42AF-97B2-8B358E2A5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209800"/>
            <a:ext cx="66502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03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91634C-705B-41B8-B370-DDD8EE6A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74" y="838200"/>
            <a:ext cx="61626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17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4114CA-39CF-4020-AC97-4361A02D4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74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61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DAA3AF-EA06-42E8-BC1F-99B6E7767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0"/>
            <a:ext cx="8098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50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5F0290-D996-4EF1-BAA0-86702623A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93" y="990600"/>
            <a:ext cx="83915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56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46DCC0-7CA4-4E4C-8FB9-E127B4A04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90600"/>
            <a:ext cx="46291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48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3.3 Frozen Lake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1987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3.3.1 Frozen Lake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실습 환경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52864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32F2C-8C7B-4251-B938-B22A54C1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 </a:t>
            </a:r>
            <a:r>
              <a:rPr lang="ko-KR" altLang="en-US" dirty="0"/>
              <a:t>실습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BBC75C-7A80-4573-B4A1-AE455DD19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3"/>
              </a:rPr>
              <a:t>https://gym.openai.com/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강화 학습 알고리즘을 쉽게 구현 할 수 있도록 제공하는 프레임워크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488DDB-4294-4C7D-9B71-70FFAF1CB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981200"/>
            <a:ext cx="9601200" cy="424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84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32F2C-8C7B-4251-B938-B22A54C1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 </a:t>
            </a:r>
            <a:r>
              <a:rPr lang="ko-KR" altLang="en-US" dirty="0"/>
              <a:t>실습 환경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14CCB6-5254-4E13-9D0C-D542DB66A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32474"/>
            <a:ext cx="8001000" cy="529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625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32F2C-8C7B-4251-B938-B22A54C1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 </a:t>
            </a:r>
            <a:r>
              <a:rPr lang="ko-KR" altLang="en-US" dirty="0"/>
              <a:t>실습 환경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00454D-797C-4136-8202-18A1652AA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46" y="804465"/>
            <a:ext cx="9525000" cy="59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6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539C6-D1C6-44A8-A5C9-48B47D38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</a:rPr>
              <a:t>1.2 </a:t>
            </a:r>
            <a:r>
              <a:rPr lang="ko-KR" altLang="en-US" spc="-5" dirty="0"/>
              <a:t>기계 학습과 강화 학습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77F3F3-97CC-4AC6-9228-70DBD2631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강화 학습 </a:t>
            </a:r>
            <a:r>
              <a:rPr lang="en-US" altLang="ko-KR" dirty="0"/>
              <a:t>(Reinforcement Learning)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보상</a:t>
            </a:r>
            <a:r>
              <a:rPr lang="en-US" altLang="ko-KR" dirty="0"/>
              <a:t>(Reward)</a:t>
            </a:r>
            <a:r>
              <a:rPr lang="ko-KR" altLang="en-US" dirty="0"/>
              <a:t>를 통해 학습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보상은 컴퓨터가 선택한 행동 </a:t>
            </a:r>
            <a:r>
              <a:rPr lang="en-US" altLang="ko-KR" dirty="0"/>
              <a:t>(Action)</a:t>
            </a:r>
            <a:r>
              <a:rPr lang="ko-KR" altLang="en-US" dirty="0"/>
              <a:t>에 대한 환경의 반응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행동의 결과로 나타나는 보상을 통해 학습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보상을 얻게 하는 행동을 점점 많이 하도록 학습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37B976-6ED2-49E7-A93F-B5184471E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276600"/>
            <a:ext cx="7543800" cy="305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6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3.3.2 Frozen Lake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3720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0888C8-D013-4EA1-9042-1662CE64E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얼은 호수위를 걷는 게임으로 시작점부터 목표까지 호수위를 걷는 게임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좌 우 위 아래로 이동해서 목표까지 이동하는 게임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 (hole)</a:t>
            </a:r>
            <a:r>
              <a:rPr lang="ko-KR" altLang="en-US" dirty="0"/>
              <a:t> 에 빠지거나 </a:t>
            </a:r>
            <a:r>
              <a:rPr lang="en-US" altLang="ko-KR" dirty="0"/>
              <a:t>G (Goal) </a:t>
            </a:r>
            <a:r>
              <a:rPr lang="ko-KR" altLang="en-US" dirty="0"/>
              <a:t>에 도달하면 게임 종료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3722FD-B559-4717-B1FE-D5BAB1B9B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648200"/>
            <a:ext cx="2457901" cy="1908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3C62FD-0B78-43E5-813D-2A3B15C4C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41" y="2513987"/>
            <a:ext cx="2362200" cy="20122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9E9275-9A24-4F62-AE03-C85489608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2600325"/>
            <a:ext cx="68770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26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5C9199-3AC9-4511-9A36-D6791CAFB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3001"/>
            <a:ext cx="8262160" cy="3200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3D034AA-EC31-4332-8D08-E8FD2E2A4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2133600"/>
            <a:ext cx="2362200" cy="20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940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5D45D2-1F74-4679-97C2-330932999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02099"/>
            <a:ext cx="80676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45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4984EA-3347-4A6A-A450-BBD908CB9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800"/>
            <a:ext cx="8458200" cy="35915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C5179E-56F1-4B51-8377-6D2CA0727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219200"/>
            <a:ext cx="4981575" cy="136207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FE6512-4E40-432C-81A8-5C2438D3C9E1}"/>
              </a:ext>
            </a:extLst>
          </p:cNvPr>
          <p:cNvSpPr/>
          <p:nvPr/>
        </p:nvSpPr>
        <p:spPr>
          <a:xfrm>
            <a:off x="685800" y="1676400"/>
            <a:ext cx="10668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63C7782-E2CC-45AE-8FF1-05D124074E04}"/>
              </a:ext>
            </a:extLst>
          </p:cNvPr>
          <p:cNvSpPr/>
          <p:nvPr/>
        </p:nvSpPr>
        <p:spPr>
          <a:xfrm>
            <a:off x="6741111" y="1369914"/>
            <a:ext cx="1066800" cy="91608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43D2863-783B-4A22-B7FF-45B799B5AB85}"/>
              </a:ext>
            </a:extLst>
          </p:cNvPr>
          <p:cNvCxnSpPr/>
          <p:nvPr/>
        </p:nvCxnSpPr>
        <p:spPr>
          <a:xfrm>
            <a:off x="1752600" y="1752600"/>
            <a:ext cx="4988511" cy="762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40A391-6881-4681-86F9-0C59CB7D7D90}"/>
              </a:ext>
            </a:extLst>
          </p:cNvPr>
          <p:cNvSpPr/>
          <p:nvPr/>
        </p:nvSpPr>
        <p:spPr>
          <a:xfrm>
            <a:off x="6858000" y="2285999"/>
            <a:ext cx="4724400" cy="29527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3BF1D35-8CF4-45A5-9E7B-8B277CCC2AA9}"/>
              </a:ext>
            </a:extLst>
          </p:cNvPr>
          <p:cNvCxnSpPr>
            <a:cxnSpLocks/>
          </p:cNvCxnSpPr>
          <p:nvPr/>
        </p:nvCxnSpPr>
        <p:spPr>
          <a:xfrm>
            <a:off x="4572000" y="2419533"/>
            <a:ext cx="2286000" cy="5696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270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C6E6C5-ECA4-48FA-9E97-9E74EF4F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0" y="1116"/>
            <a:ext cx="5813665" cy="685688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2F6765D-730A-4325-B89D-5A341635B6D2}"/>
              </a:ext>
            </a:extLst>
          </p:cNvPr>
          <p:cNvSpPr/>
          <p:nvPr/>
        </p:nvSpPr>
        <p:spPr>
          <a:xfrm>
            <a:off x="2286000" y="725930"/>
            <a:ext cx="3048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64963F4-8E32-4B5D-98C9-4A74F9C52F9E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667000" y="829142"/>
            <a:ext cx="5562600" cy="4919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81C6E5-697A-4CEA-8773-B7A59C2B3D91}"/>
              </a:ext>
            </a:extLst>
          </p:cNvPr>
          <p:cNvSpPr txBox="1"/>
          <p:nvPr/>
        </p:nvSpPr>
        <p:spPr>
          <a:xfrm>
            <a:off x="8229600" y="675253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아래로 이동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1D67AED-4461-470D-A80D-BB61F38A682B}"/>
              </a:ext>
            </a:extLst>
          </p:cNvPr>
          <p:cNvSpPr/>
          <p:nvPr/>
        </p:nvSpPr>
        <p:spPr>
          <a:xfrm>
            <a:off x="0" y="949650"/>
            <a:ext cx="4343400" cy="17081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2841A3-16E0-4704-897A-498233EDFABF}"/>
              </a:ext>
            </a:extLst>
          </p:cNvPr>
          <p:cNvSpPr txBox="1"/>
          <p:nvPr/>
        </p:nvSpPr>
        <p:spPr>
          <a:xfrm>
            <a:off x="8229600" y="968885"/>
            <a:ext cx="2664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position: 2</a:t>
            </a:r>
            <a:r>
              <a:rPr lang="ko-KR" altLang="en-US" sz="1600" b="1" dirty="0" err="1"/>
              <a:t>번째줄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번째 칸 </a:t>
            </a:r>
            <a:r>
              <a:rPr lang="en-US" altLang="ko-KR" sz="1600" b="1" dirty="0"/>
              <a:t>4</a:t>
            </a:r>
          </a:p>
          <a:p>
            <a:r>
              <a:rPr lang="en-US" altLang="ko-KR" sz="1600" b="1" dirty="0"/>
              <a:t>reward: 0</a:t>
            </a:r>
          </a:p>
          <a:p>
            <a:r>
              <a:rPr lang="en-US" altLang="ko-KR" sz="1600" b="1" dirty="0"/>
              <a:t>done: False</a:t>
            </a:r>
            <a:endParaRPr lang="ko-KR" altLang="en-US" sz="1600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E57CB2D-B77A-4504-B052-6A983F49887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343400" y="1035056"/>
            <a:ext cx="3915057" cy="13690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73FD9D9-F401-4985-B7B8-0043EA719EA9}"/>
              </a:ext>
            </a:extLst>
          </p:cNvPr>
          <p:cNvSpPr/>
          <p:nvPr/>
        </p:nvSpPr>
        <p:spPr>
          <a:xfrm>
            <a:off x="2314857" y="3000645"/>
            <a:ext cx="3048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7B09494-D7D0-4185-B3E7-ABAAB9DE63C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695857" y="3103857"/>
            <a:ext cx="5562600" cy="4919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09A717-9E6D-41F3-9EF0-96B05F363C2C}"/>
              </a:ext>
            </a:extLst>
          </p:cNvPr>
          <p:cNvSpPr txBox="1"/>
          <p:nvPr/>
        </p:nvSpPr>
        <p:spPr>
          <a:xfrm>
            <a:off x="8258457" y="2949968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오른쪽 이동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192B87E-69CA-4512-9482-27AC63601356}"/>
              </a:ext>
            </a:extLst>
          </p:cNvPr>
          <p:cNvSpPr/>
          <p:nvPr/>
        </p:nvSpPr>
        <p:spPr>
          <a:xfrm>
            <a:off x="2367848" y="1868768"/>
            <a:ext cx="3048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07BC3FD-A6B4-4A8A-82E0-878DA978DFE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748848" y="1971980"/>
            <a:ext cx="5562600" cy="4919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CA48735-C028-4530-AFB4-F07D7854C317}"/>
              </a:ext>
            </a:extLst>
          </p:cNvPr>
          <p:cNvSpPr txBox="1"/>
          <p:nvPr/>
        </p:nvSpPr>
        <p:spPr>
          <a:xfrm>
            <a:off x="8311448" y="18180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아래로 이동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8F3D159-EF05-4C9C-9AA4-1F5553AFF1C8}"/>
              </a:ext>
            </a:extLst>
          </p:cNvPr>
          <p:cNvSpPr/>
          <p:nvPr/>
        </p:nvSpPr>
        <p:spPr>
          <a:xfrm>
            <a:off x="81848" y="2092488"/>
            <a:ext cx="4343400" cy="17081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199BC4-01AD-4BC0-B065-6DB2405E294C}"/>
              </a:ext>
            </a:extLst>
          </p:cNvPr>
          <p:cNvSpPr txBox="1"/>
          <p:nvPr/>
        </p:nvSpPr>
        <p:spPr>
          <a:xfrm>
            <a:off x="8311448" y="2111723"/>
            <a:ext cx="2664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position: 3</a:t>
            </a:r>
            <a:r>
              <a:rPr lang="ko-KR" altLang="en-US" sz="1600" b="1" dirty="0" err="1"/>
              <a:t>번째줄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번째 칸 </a:t>
            </a:r>
            <a:r>
              <a:rPr lang="en-US" altLang="ko-KR" sz="1600" b="1" dirty="0"/>
              <a:t>8</a:t>
            </a:r>
          </a:p>
          <a:p>
            <a:r>
              <a:rPr lang="en-US" altLang="ko-KR" sz="1600" b="1" dirty="0"/>
              <a:t>reward: 0</a:t>
            </a:r>
          </a:p>
          <a:p>
            <a:r>
              <a:rPr lang="en-US" altLang="ko-KR" sz="1600" b="1" dirty="0"/>
              <a:t>done: False</a:t>
            </a:r>
            <a:endParaRPr lang="ko-KR" altLang="en-US" sz="16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3FC605F-C4A6-40E7-8C85-D0826FD92648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425248" y="2177894"/>
            <a:ext cx="3915057" cy="13690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CB09944-4996-4D60-BFFA-3A4BCE977465}"/>
              </a:ext>
            </a:extLst>
          </p:cNvPr>
          <p:cNvSpPr/>
          <p:nvPr/>
        </p:nvSpPr>
        <p:spPr>
          <a:xfrm>
            <a:off x="14327" y="6627710"/>
            <a:ext cx="4343400" cy="17081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36DF1E-BBB2-42AD-BBE9-1C94CFF0A617}"/>
              </a:ext>
            </a:extLst>
          </p:cNvPr>
          <p:cNvSpPr txBox="1"/>
          <p:nvPr/>
        </p:nvSpPr>
        <p:spPr>
          <a:xfrm>
            <a:off x="8340305" y="6027003"/>
            <a:ext cx="2768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position: 4</a:t>
            </a:r>
            <a:r>
              <a:rPr lang="ko-KR" altLang="en-US" sz="1600" b="1" dirty="0" err="1"/>
              <a:t>번째줄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번째 칸 </a:t>
            </a:r>
            <a:r>
              <a:rPr lang="en-US" altLang="ko-KR" sz="1600" b="1" dirty="0"/>
              <a:t>15</a:t>
            </a:r>
          </a:p>
          <a:p>
            <a:r>
              <a:rPr lang="en-US" altLang="ko-KR" sz="1600" b="1" dirty="0"/>
              <a:t>reward: 1  (Goal</a:t>
            </a:r>
            <a:r>
              <a:rPr lang="ko-KR" altLang="en-US" sz="1600" b="1" dirty="0"/>
              <a:t>에 도달</a:t>
            </a:r>
            <a:r>
              <a:rPr lang="en-US" altLang="ko-KR" sz="1600" b="1" dirty="0"/>
              <a:t>)</a:t>
            </a:r>
          </a:p>
          <a:p>
            <a:r>
              <a:rPr lang="en-US" altLang="ko-KR" sz="1600" b="1" dirty="0"/>
              <a:t>done: True (Goal</a:t>
            </a:r>
            <a:r>
              <a:rPr lang="ko-KR" altLang="en-US" sz="1600" b="1" dirty="0"/>
              <a:t>에 도달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055F4B6-F2DB-4EC9-9DEB-BD23FCAB61BC}"/>
              </a:ext>
            </a:extLst>
          </p:cNvPr>
          <p:cNvCxnSpPr>
            <a:cxnSpLocks/>
          </p:cNvCxnSpPr>
          <p:nvPr/>
        </p:nvCxnSpPr>
        <p:spPr>
          <a:xfrm flipV="1">
            <a:off x="4357727" y="6442501"/>
            <a:ext cx="4000333" cy="29912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549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4.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함수를 이용한 강화 학습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41412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4.1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함수를 이용한 강화 학습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778328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224A-1C71-45B3-91A2-AFEDAD1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E56958-1A5D-4A45-80FA-D5880DBF1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62037"/>
            <a:ext cx="98393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70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224A-1C71-45B3-91A2-AFEDAD1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F4535-3ED6-4239-AE47-0B26ED09D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371600"/>
            <a:ext cx="87725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09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1.2.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강화학습 예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5644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224A-1C71-45B3-91A2-AFEDAD1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DC1A21-882B-4C3D-B1CE-1AFD19054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1052512"/>
            <a:ext cx="107918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134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8224A-1C71-45B3-91A2-AFEDAD1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벨만</a:t>
            </a:r>
            <a:r>
              <a:rPr lang="ko-KR" altLang="en-US" dirty="0"/>
              <a:t> 방정식</a:t>
            </a:r>
            <a:r>
              <a:rPr lang="en-US" altLang="ko-KR" dirty="0"/>
              <a:t>(Bellman equation)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8D0191-0CAA-420A-97D6-784C9B6B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066800"/>
            <a:ext cx="111061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185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4.2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함수를 이용한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미로 찾기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73052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553200" y="1524000"/>
            <a:ext cx="464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처음에는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테이블이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으로 초기화 되어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0748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553201" y="3758281"/>
            <a:ext cx="487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랜덤하게 이동하다 다음 위치가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로 이동하는 칸의 방향에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A5573FB-8A05-44EB-8191-D6C1027D66E3}"/>
              </a:ext>
            </a:extLst>
          </p:cNvPr>
          <p:cNvCxnSpPr>
            <a:stCxn id="4" idx="1"/>
            <a:endCxn id="26" idx="3"/>
          </p:cNvCxnSpPr>
          <p:nvPr/>
        </p:nvCxnSpPr>
        <p:spPr>
          <a:xfrm rot="10800000">
            <a:off x="4545339" y="3949743"/>
            <a:ext cx="2007862" cy="131705"/>
          </a:xfrm>
          <a:prstGeom prst="bentConnector3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7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585528" y="2641506"/>
            <a:ext cx="422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이동할 위치가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S5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 방향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오른쪽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에는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위치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S5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최대값 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A5573FB-8A05-44EB-8191-D6C1027D66E3}"/>
              </a:ext>
            </a:extLst>
          </p:cNvPr>
          <p:cNvCxnSpPr>
            <a:cxnSpLocks/>
            <a:stCxn id="4" idx="1"/>
            <a:endCxn id="24" idx="0"/>
          </p:cNvCxnSpPr>
          <p:nvPr/>
        </p:nvCxnSpPr>
        <p:spPr>
          <a:xfrm rot="10800000" flipV="1">
            <a:off x="3357364" y="2964671"/>
            <a:ext cx="3228164" cy="455467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0D0FFF6D-2610-4859-BA54-C979E8605D32}"/>
              </a:ext>
            </a:extLst>
          </p:cNvPr>
          <p:cNvSpPr/>
          <p:nvPr/>
        </p:nvSpPr>
        <p:spPr>
          <a:xfrm>
            <a:off x="3508207" y="3581400"/>
            <a:ext cx="278246" cy="131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4073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585528" y="2641506"/>
            <a:ext cx="422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이동할 위치가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S4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 방향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아래쪽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에는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위치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S4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최대값 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A5573FB-8A05-44EB-8191-D6C1027D66E3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rot="10800000">
            <a:off x="3060244" y="2646902"/>
            <a:ext cx="3525285" cy="317771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C2FBA19C-7D9E-4A1E-8103-C31A4244D37A}"/>
              </a:ext>
            </a:extLst>
          </p:cNvPr>
          <p:cNvSpPr/>
          <p:nvPr/>
        </p:nvSpPr>
        <p:spPr>
          <a:xfrm>
            <a:off x="2947835" y="2831567"/>
            <a:ext cx="112408" cy="179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0261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424766" y="896142"/>
            <a:ext cx="3998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이동할 위치가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 방향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오른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에는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위치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최대값 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A5573FB-8A05-44EB-8191-D6C1027D66E3}"/>
              </a:ext>
            </a:extLst>
          </p:cNvPr>
          <p:cNvCxnSpPr>
            <a:cxnSpLocks/>
            <a:stCxn id="4" idx="1"/>
            <a:endCxn id="8" idx="3"/>
          </p:cNvCxnSpPr>
          <p:nvPr/>
        </p:nvCxnSpPr>
        <p:spPr>
          <a:xfrm rot="10800000" flipV="1">
            <a:off x="1989632" y="1219307"/>
            <a:ext cx="4435135" cy="821745"/>
          </a:xfrm>
          <a:prstGeom prst="bentConnector3">
            <a:avLst>
              <a:gd name="adj1" fmla="val 99981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8DEF89BF-2A61-49D0-8ACF-8EF2AB8C06DD}"/>
              </a:ext>
            </a:extLst>
          </p:cNvPr>
          <p:cNvSpPr/>
          <p:nvPr/>
        </p:nvSpPr>
        <p:spPr>
          <a:xfrm>
            <a:off x="1989631" y="2095572"/>
            <a:ext cx="354660" cy="212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3413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424766" y="896142"/>
            <a:ext cx="4023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테이블 완성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S0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부터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 채워진 방향대로 이동하면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미로를 찾을 수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8DEF89BF-2A61-49D0-8ACF-8EF2AB8C06DD}"/>
              </a:ext>
            </a:extLst>
          </p:cNvPr>
          <p:cNvSpPr/>
          <p:nvPr/>
        </p:nvSpPr>
        <p:spPr>
          <a:xfrm>
            <a:off x="1989631" y="2095572"/>
            <a:ext cx="354660" cy="212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D3B006CF-EFE1-4CC5-BA63-4A87EE3A1F10}"/>
              </a:ext>
            </a:extLst>
          </p:cNvPr>
          <p:cNvSpPr/>
          <p:nvPr/>
        </p:nvSpPr>
        <p:spPr>
          <a:xfrm>
            <a:off x="2895600" y="2831567"/>
            <a:ext cx="108178" cy="205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1C1A53BF-AF06-48EA-8F93-C6814ECA1185}"/>
              </a:ext>
            </a:extLst>
          </p:cNvPr>
          <p:cNvSpPr/>
          <p:nvPr/>
        </p:nvSpPr>
        <p:spPr>
          <a:xfrm>
            <a:off x="3508207" y="3479532"/>
            <a:ext cx="278246" cy="233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60107C2C-FA5D-4B78-B846-B3A3A3AFA237}"/>
              </a:ext>
            </a:extLst>
          </p:cNvPr>
          <p:cNvSpPr/>
          <p:nvPr/>
        </p:nvSpPr>
        <p:spPr>
          <a:xfrm>
            <a:off x="4410712" y="4134408"/>
            <a:ext cx="134627" cy="2374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992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940A41-3570-4B57-B170-04DA3EA2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56" y="762000"/>
            <a:ext cx="796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24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29" y="189073"/>
            <a:ext cx="109728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dirty="0">
                <a:latin typeface="맑은 고딕"/>
              </a:rPr>
              <a:t>강화학습의 예시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0800" y="1219200"/>
            <a:ext cx="6416675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615" dirty="0">
                <a:latin typeface="휴먼옛체"/>
                <a:cs typeface="휴먼옛체"/>
              </a:rPr>
              <a:t>강화학습</a:t>
            </a:r>
            <a:r>
              <a:rPr sz="3600" spc="-550" dirty="0">
                <a:latin typeface="휴먼옛체"/>
                <a:cs typeface="휴먼옛체"/>
              </a:rPr>
              <a:t> </a:t>
            </a:r>
            <a:r>
              <a:rPr sz="3600" dirty="0">
                <a:latin typeface="Wingdings"/>
                <a:cs typeface="Wingdings"/>
              </a:rPr>
              <a:t>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280" dirty="0">
                <a:latin typeface="Arial"/>
                <a:cs typeface="Arial"/>
              </a:rPr>
              <a:t>Deep</a:t>
            </a:r>
            <a:r>
              <a:rPr sz="3600" spc="-275" dirty="0">
                <a:latin typeface="Arial"/>
                <a:cs typeface="Arial"/>
              </a:rPr>
              <a:t>M</a:t>
            </a:r>
            <a:r>
              <a:rPr sz="3600" spc="-10" dirty="0">
                <a:latin typeface="Arial"/>
                <a:cs typeface="Arial"/>
              </a:rPr>
              <a:t>i</a:t>
            </a:r>
            <a:r>
              <a:rPr sz="3600" spc="-285" dirty="0">
                <a:latin typeface="Arial"/>
                <a:cs typeface="Arial"/>
              </a:rPr>
              <a:t>nd</a:t>
            </a:r>
            <a:r>
              <a:rPr sz="3600" spc="-95" dirty="0">
                <a:latin typeface="Arial"/>
                <a:cs typeface="Arial"/>
              </a:rPr>
              <a:t> </a:t>
            </a:r>
            <a:r>
              <a:rPr sz="3600" dirty="0">
                <a:latin typeface="Wingdings"/>
                <a:cs typeface="Wingdings"/>
              </a:rPr>
              <a:t>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4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3600" spc="9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3600" spc="-265" dirty="0">
                <a:solidFill>
                  <a:srgbClr val="FF0000"/>
                </a:solidFill>
                <a:latin typeface="Arial"/>
                <a:cs typeface="Arial"/>
              </a:rPr>
              <a:t>pha</a:t>
            </a:r>
            <a:r>
              <a:rPr sz="3600" spc="-355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3600" spc="-2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3198" y="2194399"/>
            <a:ext cx="5650992" cy="3165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64867" y="5742935"/>
            <a:ext cx="69678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http://w</a:t>
            </a:r>
            <a:r>
              <a:rPr sz="1600" u="sng" spc="-2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w</a:t>
            </a:r>
            <a:r>
              <a:rPr sz="1600" u="sng" spc="-10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w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.pop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s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ci.c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o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m/go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og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l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s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-a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lp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h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ago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a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i-de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f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at</a:t>
            </a:r>
            <a:r>
              <a:rPr sz="1600" u="sng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s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l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se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-d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o</a:t>
            </a:r>
            <a:r>
              <a:rPr sz="1600" u="sng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l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a</a:t>
            </a:r>
            <a:r>
              <a:rPr sz="1600" u="sng" spc="-10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t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-gam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go</a:t>
            </a:r>
            <a:endParaRPr sz="16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77ABF8-282D-4322-A4EE-6665CD64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"/>
            <a:ext cx="6983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31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91634C-705B-41B8-B370-DDD8EE6A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74" y="838200"/>
            <a:ext cx="61626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483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D3B28F37-D3B0-437E-B307-12D794CE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60102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930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17D79B-10EF-4F65-AC86-BC0CD0CD9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38" y="596944"/>
            <a:ext cx="8617362" cy="51830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99B651-9970-4F60-BFA6-E1590E50E709}"/>
              </a:ext>
            </a:extLst>
          </p:cNvPr>
          <p:cNvSpPr txBox="1"/>
          <p:nvPr/>
        </p:nvSpPr>
        <p:spPr>
          <a:xfrm>
            <a:off x="4682919" y="281912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683B43-3E7F-4276-8FF2-F64784637977}"/>
              </a:ext>
            </a:extLst>
          </p:cNvPr>
          <p:cNvSpPr txBox="1"/>
          <p:nvPr/>
        </p:nvSpPr>
        <p:spPr>
          <a:xfrm>
            <a:off x="4682919" y="314097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4C087-179C-4519-A77F-37CAF72E89DE}"/>
              </a:ext>
            </a:extLst>
          </p:cNvPr>
          <p:cNvSpPr txBox="1"/>
          <p:nvPr/>
        </p:nvSpPr>
        <p:spPr>
          <a:xfrm>
            <a:off x="4687537" y="3510303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08B980-05D0-4E03-9022-0DAFC78DB301}"/>
              </a:ext>
            </a:extLst>
          </p:cNvPr>
          <p:cNvSpPr txBox="1"/>
          <p:nvPr/>
        </p:nvSpPr>
        <p:spPr>
          <a:xfrm>
            <a:off x="4675992" y="384626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BC51A-BE09-43E1-8150-F00F630CCA63}"/>
              </a:ext>
            </a:extLst>
          </p:cNvPr>
          <p:cNvSpPr txBox="1"/>
          <p:nvPr/>
        </p:nvSpPr>
        <p:spPr>
          <a:xfrm>
            <a:off x="4675992" y="418080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4131D1-773C-4F36-BF8B-86B0C7D4BE76}"/>
              </a:ext>
            </a:extLst>
          </p:cNvPr>
          <p:cNvSpPr txBox="1"/>
          <p:nvPr/>
        </p:nvSpPr>
        <p:spPr>
          <a:xfrm>
            <a:off x="4628300" y="448196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7982A6-81D7-480E-97F7-B4A48247ED8E}"/>
              </a:ext>
            </a:extLst>
          </p:cNvPr>
          <p:cNvSpPr txBox="1"/>
          <p:nvPr/>
        </p:nvSpPr>
        <p:spPr>
          <a:xfrm>
            <a:off x="4639047" y="478313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42B95-E40F-47CD-89D8-4C9B00123DDF}"/>
              </a:ext>
            </a:extLst>
          </p:cNvPr>
          <p:cNvSpPr txBox="1"/>
          <p:nvPr/>
        </p:nvSpPr>
        <p:spPr>
          <a:xfrm>
            <a:off x="4682919" y="513096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S7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36A3E-EF85-485C-AB64-C26774D92153}"/>
              </a:ext>
            </a:extLst>
          </p:cNvPr>
          <p:cNvSpPr txBox="1"/>
          <p:nvPr/>
        </p:nvSpPr>
        <p:spPr>
          <a:xfrm>
            <a:off x="1972129" y="5571557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"right", "down", "left"</a:t>
            </a:r>
          </a:p>
        </p:txBody>
      </p:sp>
    </p:spTree>
    <p:extLst>
      <p:ext uri="{BB962C8B-B14F-4D97-AF65-F5344CB8AC3E}">
        <p14:creationId xmlns:p14="http://schemas.microsoft.com/office/powerpoint/2010/main" val="40744766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43B221-F34D-4116-8995-9E43CF272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35875"/>
            <a:ext cx="2286000" cy="3011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60BE62-5C79-4FBA-931B-F310CE27AA25}"/>
              </a:ext>
            </a:extLst>
          </p:cNvPr>
          <p:cNvSpPr txBox="1"/>
          <p:nvPr/>
        </p:nvSpPr>
        <p:spPr>
          <a:xfrm>
            <a:off x="7086600" y="3667143"/>
            <a:ext cx="50898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position==5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일때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m=np.amax(Q[position,:])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 최대값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action=np.argmax(Q[position, :])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 최대값이 저장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된 인덱스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action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 대입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action 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 아래로 이동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1F3480D-C242-4651-9C84-99BFC9AE1231}"/>
              </a:ext>
            </a:extLst>
          </p:cNvPr>
          <p:cNvCxnSpPr>
            <a:cxnSpLocks/>
            <a:stCxn id="6" idx="0"/>
            <a:endCxn id="10" idx="3"/>
          </p:cNvCxnSpPr>
          <p:nvPr/>
        </p:nvCxnSpPr>
        <p:spPr>
          <a:xfrm rot="16200000" flipV="1">
            <a:off x="8940427" y="2976042"/>
            <a:ext cx="1199475" cy="182728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F30B6FC-FB87-4AC2-8365-7ABBF49C6259}"/>
              </a:ext>
            </a:extLst>
          </p:cNvPr>
          <p:cNvSpPr/>
          <p:nvPr/>
        </p:nvSpPr>
        <p:spPr>
          <a:xfrm>
            <a:off x="7543800" y="2344185"/>
            <a:ext cx="1905000" cy="24696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CE182-C34F-45AA-BE69-00B4A4838F0E}"/>
              </a:ext>
            </a:extLst>
          </p:cNvPr>
          <p:cNvSpPr txBox="1"/>
          <p:nvPr/>
        </p:nvSpPr>
        <p:spPr>
          <a:xfrm>
            <a:off x="7073186" y="202212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"right", "down", "left"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544CE-198F-4877-AA8D-B21293340135}"/>
              </a:ext>
            </a:extLst>
          </p:cNvPr>
          <p:cNvSpPr txBox="1"/>
          <p:nvPr/>
        </p:nvSpPr>
        <p:spPr>
          <a:xfrm>
            <a:off x="1597988" y="4876800"/>
            <a:ext cx="4504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position==1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일때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m=np.amax(Q[position,:])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 최대값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action=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pr.choice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([0,1,2,3]) 0,1,2,3</a:t>
            </a: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중 랜덤하게 하나를 선택해서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action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 대입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51ECED67-54CD-4233-9318-DE8511B80641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6102747" y="1238005"/>
            <a:ext cx="1479153" cy="4238960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C7CB546-D081-4C39-82BD-01275AB79F71}"/>
              </a:ext>
            </a:extLst>
          </p:cNvPr>
          <p:cNvSpPr/>
          <p:nvPr/>
        </p:nvSpPr>
        <p:spPr>
          <a:xfrm>
            <a:off x="7581900" y="1114522"/>
            <a:ext cx="1905000" cy="24696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C33E453-7AE2-46AF-BDC5-A6070CE45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7" y="116370"/>
            <a:ext cx="6493417" cy="423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285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9A5C88-9302-4CE9-B738-9CFA9DA38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72390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204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6F1223C-0D0B-4AA8-A7B0-55D1EB1B8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9693"/>
            <a:ext cx="6657975" cy="53244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26E6C2-BF31-47B9-A4A9-3037FF2BF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515" y="1447800"/>
            <a:ext cx="5324475" cy="3609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9E2B9F-F880-47D6-9D02-5AA2039F58B6}"/>
              </a:ext>
            </a:extLst>
          </p:cNvPr>
          <p:cNvSpPr txBox="1"/>
          <p:nvPr/>
        </p:nvSpPr>
        <p:spPr>
          <a:xfrm>
            <a:off x="3810000" y="2895600"/>
            <a:ext cx="3388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position==5 action=2(down)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일때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8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Q[position(5),action(2)]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427FAE-C5AD-4924-9A94-9270D049DA59}"/>
              </a:ext>
            </a:extLst>
          </p:cNvPr>
          <p:cNvSpPr txBox="1"/>
          <p:nvPr/>
        </p:nvSpPr>
        <p:spPr>
          <a:xfrm>
            <a:off x="9271998" y="3172599"/>
            <a:ext cx="3292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E769E3E-EA04-4C10-9E8D-66CCA39FAFD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198620" y="3357265"/>
            <a:ext cx="2173980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2075B2-DF8E-45FC-AA6A-27CFF4D6BBA4}"/>
              </a:ext>
            </a:extLst>
          </p:cNvPr>
          <p:cNvSpPr txBox="1"/>
          <p:nvPr/>
        </p:nvSpPr>
        <p:spPr>
          <a:xfrm>
            <a:off x="5208476" y="4978350"/>
            <a:ext cx="6607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position==4 action=2(down)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일때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7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Q[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(7),:]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최대값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Q[position(4),action(2)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 대입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6389AB-FD33-4F76-AA05-AF811191D471}"/>
              </a:ext>
            </a:extLst>
          </p:cNvPr>
          <p:cNvSpPr txBox="1"/>
          <p:nvPr/>
        </p:nvSpPr>
        <p:spPr>
          <a:xfrm>
            <a:off x="8710749" y="3818732"/>
            <a:ext cx="3292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8E86A-A816-486F-B598-5CB9BA3550E2}"/>
              </a:ext>
            </a:extLst>
          </p:cNvPr>
          <p:cNvSpPr txBox="1"/>
          <p:nvPr/>
        </p:nvSpPr>
        <p:spPr>
          <a:xfrm>
            <a:off x="9271998" y="2790806"/>
            <a:ext cx="3292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3F16130-5E31-4FD9-9AEB-307C71DE09F6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V="1">
            <a:off x="9374436" y="3202236"/>
            <a:ext cx="2587128" cy="2133600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5801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CB8470-9576-47D6-88DF-9B8223312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6980"/>
            <a:ext cx="784860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286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FB8AD71B-16AF-4718-B859-FCA2EBAB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62" y="918727"/>
            <a:ext cx="3380802" cy="34355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0A21B9-0D0D-4504-B728-253489A12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002399"/>
            <a:ext cx="3743325" cy="3448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752357-D668-4628-9ABE-4BE84B2623D7}"/>
              </a:ext>
            </a:extLst>
          </p:cNvPr>
          <p:cNvSpPr txBox="1"/>
          <p:nvPr/>
        </p:nvSpPr>
        <p:spPr>
          <a:xfrm>
            <a:off x="3833966" y="1676400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6DEF8-3442-4FC4-BE76-469499903D55}"/>
              </a:ext>
            </a:extLst>
          </p:cNvPr>
          <p:cNvSpPr txBox="1"/>
          <p:nvPr/>
        </p:nvSpPr>
        <p:spPr>
          <a:xfrm>
            <a:off x="3833966" y="199824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F87338-CE6F-4882-B1C4-C6664352796B}"/>
              </a:ext>
            </a:extLst>
          </p:cNvPr>
          <p:cNvSpPr txBox="1"/>
          <p:nvPr/>
        </p:nvSpPr>
        <p:spPr>
          <a:xfrm>
            <a:off x="3838584" y="236758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844A40-CEE1-4312-8575-73D0C5292490}"/>
              </a:ext>
            </a:extLst>
          </p:cNvPr>
          <p:cNvSpPr txBox="1"/>
          <p:nvPr/>
        </p:nvSpPr>
        <p:spPr>
          <a:xfrm>
            <a:off x="3827039" y="270353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A3EC9-2CC2-436F-A9EF-36C0EF39F2D4}"/>
              </a:ext>
            </a:extLst>
          </p:cNvPr>
          <p:cNvSpPr txBox="1"/>
          <p:nvPr/>
        </p:nvSpPr>
        <p:spPr>
          <a:xfrm>
            <a:off x="3827039" y="3038080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533437-F27B-4939-934B-C536C1A51794}"/>
              </a:ext>
            </a:extLst>
          </p:cNvPr>
          <p:cNvSpPr txBox="1"/>
          <p:nvPr/>
        </p:nvSpPr>
        <p:spPr>
          <a:xfrm>
            <a:off x="3779347" y="3339247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0B2CA-A932-4E66-BFE3-133D699205B1}"/>
              </a:ext>
            </a:extLst>
          </p:cNvPr>
          <p:cNvSpPr txBox="1"/>
          <p:nvPr/>
        </p:nvSpPr>
        <p:spPr>
          <a:xfrm>
            <a:off x="3790094" y="3640414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87F6BA-60F9-484C-BE1D-814762764266}"/>
              </a:ext>
            </a:extLst>
          </p:cNvPr>
          <p:cNvSpPr txBox="1"/>
          <p:nvPr/>
        </p:nvSpPr>
        <p:spPr>
          <a:xfrm>
            <a:off x="3833966" y="3988244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S7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3829DC-F810-4126-9948-7278F9668647}"/>
              </a:ext>
            </a:extLst>
          </p:cNvPr>
          <p:cNvSpPr txBox="1"/>
          <p:nvPr/>
        </p:nvSpPr>
        <p:spPr>
          <a:xfrm>
            <a:off x="1123176" y="4428835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"right", "down", "left"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2E0FF803-298D-43E0-869C-D5579A63EE68}"/>
              </a:ext>
            </a:extLst>
          </p:cNvPr>
          <p:cNvSpPr/>
          <p:nvPr/>
        </p:nvSpPr>
        <p:spPr>
          <a:xfrm>
            <a:off x="6508009" y="2113197"/>
            <a:ext cx="228600" cy="3218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55AC858D-DBDF-4F69-A5F3-BE3297BEFCD4}"/>
              </a:ext>
            </a:extLst>
          </p:cNvPr>
          <p:cNvSpPr/>
          <p:nvPr/>
        </p:nvSpPr>
        <p:spPr>
          <a:xfrm>
            <a:off x="6858000" y="2552247"/>
            <a:ext cx="45720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274209A-FE4B-470B-809A-09873D9F9FDE}"/>
              </a:ext>
            </a:extLst>
          </p:cNvPr>
          <p:cNvSpPr/>
          <p:nvPr/>
        </p:nvSpPr>
        <p:spPr>
          <a:xfrm>
            <a:off x="7771389" y="2512617"/>
            <a:ext cx="45720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A13BEB1A-662A-40AA-BD7A-49108629FA76}"/>
              </a:ext>
            </a:extLst>
          </p:cNvPr>
          <p:cNvSpPr/>
          <p:nvPr/>
        </p:nvSpPr>
        <p:spPr>
          <a:xfrm>
            <a:off x="8512819" y="2888205"/>
            <a:ext cx="326381" cy="3883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18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98F9D5-08A3-4472-A29E-3844286D3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6" y="838200"/>
            <a:ext cx="5797215" cy="4495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35288F-5E4D-4F06-8B75-0EBAFEEF4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854364"/>
            <a:ext cx="3380802" cy="3435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C58CB-1DF1-46E4-A279-8992138BC0C6}"/>
              </a:ext>
            </a:extLst>
          </p:cNvPr>
          <p:cNvSpPr txBox="1"/>
          <p:nvPr/>
        </p:nvSpPr>
        <p:spPr>
          <a:xfrm>
            <a:off x="9736067" y="160181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6B4B3B-8791-4AC6-8BFD-80EB76B93ABF}"/>
              </a:ext>
            </a:extLst>
          </p:cNvPr>
          <p:cNvSpPr txBox="1"/>
          <p:nvPr/>
        </p:nvSpPr>
        <p:spPr>
          <a:xfrm>
            <a:off x="9736067" y="192366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843BAC-B196-4EC5-9A44-3D24CF524953}"/>
              </a:ext>
            </a:extLst>
          </p:cNvPr>
          <p:cNvSpPr txBox="1"/>
          <p:nvPr/>
        </p:nvSpPr>
        <p:spPr>
          <a:xfrm>
            <a:off x="9740685" y="2292993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6214ED-36B2-48A6-9857-E777D6964260}"/>
              </a:ext>
            </a:extLst>
          </p:cNvPr>
          <p:cNvSpPr txBox="1"/>
          <p:nvPr/>
        </p:nvSpPr>
        <p:spPr>
          <a:xfrm>
            <a:off x="9729140" y="262895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A7A908-0664-4FD0-96A9-A4551BB73049}"/>
              </a:ext>
            </a:extLst>
          </p:cNvPr>
          <p:cNvSpPr txBox="1"/>
          <p:nvPr/>
        </p:nvSpPr>
        <p:spPr>
          <a:xfrm>
            <a:off x="9729140" y="296349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9F9205-D6ED-41F4-9F57-55384ED86077}"/>
              </a:ext>
            </a:extLst>
          </p:cNvPr>
          <p:cNvSpPr txBox="1"/>
          <p:nvPr/>
        </p:nvSpPr>
        <p:spPr>
          <a:xfrm>
            <a:off x="9681448" y="326465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9BC97F-8828-4DE4-B8DC-01776241EB65}"/>
              </a:ext>
            </a:extLst>
          </p:cNvPr>
          <p:cNvSpPr txBox="1"/>
          <p:nvPr/>
        </p:nvSpPr>
        <p:spPr>
          <a:xfrm>
            <a:off x="9692195" y="356582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60F56B-2E74-4ADA-AE3B-491A3DFEEB90}"/>
              </a:ext>
            </a:extLst>
          </p:cNvPr>
          <p:cNvSpPr txBox="1"/>
          <p:nvPr/>
        </p:nvSpPr>
        <p:spPr>
          <a:xfrm>
            <a:off x="9736067" y="391365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S7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827DEB-BC8D-4B2A-B3A0-6054F65243A0}"/>
              </a:ext>
            </a:extLst>
          </p:cNvPr>
          <p:cNvSpPr txBox="1"/>
          <p:nvPr/>
        </p:nvSpPr>
        <p:spPr>
          <a:xfrm>
            <a:off x="6934200" y="4238437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"right", "down", "left"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499CC4-40AB-40F9-B01E-CC6C42898255}"/>
              </a:ext>
            </a:extLst>
          </p:cNvPr>
          <p:cNvSpPr txBox="1"/>
          <p:nvPr/>
        </p:nvSpPr>
        <p:spPr>
          <a:xfrm>
            <a:off x="6781800" y="4817157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position==0</a:t>
            </a:r>
          </a:p>
          <a:p>
            <a:r>
              <a:rPr lang="en-US" altLang="ko-KR" b="1" dirty="0" err="1">
                <a:solidFill>
                  <a:srgbClr val="C00000"/>
                </a:solidFill>
              </a:rPr>
              <a:t>np.argmax</a:t>
            </a:r>
            <a:r>
              <a:rPr lang="en-US" altLang="ko-KR" b="1" dirty="0">
                <a:solidFill>
                  <a:srgbClr val="C00000"/>
                </a:solidFill>
              </a:rPr>
              <a:t>(Q[0, :]) : </a:t>
            </a:r>
            <a:r>
              <a:rPr lang="ko-KR" altLang="en-US" b="1" dirty="0">
                <a:solidFill>
                  <a:srgbClr val="C00000"/>
                </a:solidFill>
              </a:rPr>
              <a:t>최대값의 인덱스를 </a:t>
            </a:r>
            <a:r>
              <a:rPr lang="ko-KR" altLang="en-US" b="1" dirty="0" err="1">
                <a:solidFill>
                  <a:srgbClr val="C00000"/>
                </a:solidFill>
              </a:rPr>
              <a:t>리턴하므로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action=2 (down)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67525382-768B-4272-B207-FCE2DC1F14F9}"/>
              </a:ext>
            </a:extLst>
          </p:cNvPr>
          <p:cNvCxnSpPr>
            <a:cxnSpLocks/>
            <a:stCxn id="19" idx="1"/>
            <a:endCxn id="21" idx="1"/>
          </p:cNvCxnSpPr>
          <p:nvPr/>
        </p:nvCxnSpPr>
        <p:spPr>
          <a:xfrm rot="10800000" flipH="1">
            <a:off x="6781800" y="1832188"/>
            <a:ext cx="815018" cy="3446634"/>
          </a:xfrm>
          <a:prstGeom prst="bentConnector3">
            <a:avLst>
              <a:gd name="adj1" fmla="val -28048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EF73D35-C1D8-4889-85CE-9EC20846530F}"/>
              </a:ext>
            </a:extLst>
          </p:cNvPr>
          <p:cNvSpPr/>
          <p:nvPr/>
        </p:nvSpPr>
        <p:spPr>
          <a:xfrm>
            <a:off x="7596818" y="1708705"/>
            <a:ext cx="1928181" cy="24696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9793B3-8FEB-4C0E-8487-1F8A6E10CDEE}"/>
              </a:ext>
            </a:extLst>
          </p:cNvPr>
          <p:cNvSpPr txBox="1"/>
          <p:nvPr/>
        </p:nvSpPr>
        <p:spPr>
          <a:xfrm>
            <a:off x="6770254" y="5668925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position==3</a:t>
            </a:r>
          </a:p>
          <a:p>
            <a:r>
              <a:rPr lang="en-US" altLang="ko-KR" b="1" dirty="0" err="1">
                <a:solidFill>
                  <a:srgbClr val="C00000"/>
                </a:solidFill>
              </a:rPr>
              <a:t>np.argmax</a:t>
            </a:r>
            <a:r>
              <a:rPr lang="en-US" altLang="ko-KR" b="1" dirty="0">
                <a:solidFill>
                  <a:srgbClr val="C00000"/>
                </a:solidFill>
              </a:rPr>
              <a:t>(Q[3, :]) : </a:t>
            </a:r>
            <a:r>
              <a:rPr lang="ko-KR" altLang="en-US" b="1" dirty="0">
                <a:solidFill>
                  <a:srgbClr val="C00000"/>
                </a:solidFill>
              </a:rPr>
              <a:t>최대값의 인덱스를 </a:t>
            </a:r>
            <a:r>
              <a:rPr lang="ko-KR" altLang="en-US" b="1" dirty="0" err="1">
                <a:solidFill>
                  <a:srgbClr val="C00000"/>
                </a:solidFill>
              </a:rPr>
              <a:t>리턴하므로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action=1 (right)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651A53E-7695-4770-A0DA-8AE2EA8E76D1}"/>
              </a:ext>
            </a:extLst>
          </p:cNvPr>
          <p:cNvCxnSpPr>
            <a:cxnSpLocks/>
            <a:stCxn id="24" idx="3"/>
            <a:endCxn id="27" idx="3"/>
          </p:cNvCxnSpPr>
          <p:nvPr/>
        </p:nvCxnSpPr>
        <p:spPr>
          <a:xfrm flipH="1" flipV="1">
            <a:off x="9432535" y="2765469"/>
            <a:ext cx="2138319" cy="3365121"/>
          </a:xfrm>
          <a:prstGeom prst="bentConnector3">
            <a:avLst>
              <a:gd name="adj1" fmla="val -10691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0AF10B0-838D-477B-BD9B-0785671B1881}"/>
              </a:ext>
            </a:extLst>
          </p:cNvPr>
          <p:cNvSpPr/>
          <p:nvPr/>
        </p:nvSpPr>
        <p:spPr>
          <a:xfrm>
            <a:off x="7504354" y="2641986"/>
            <a:ext cx="1928181" cy="24696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892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124200" y="1066800"/>
            <a:ext cx="5153660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280" dirty="0">
                <a:latin typeface="Arial"/>
                <a:cs typeface="Arial"/>
              </a:rPr>
              <a:t>De</a:t>
            </a:r>
            <a:r>
              <a:rPr sz="3600" spc="-260" dirty="0">
                <a:latin typeface="Arial"/>
                <a:cs typeface="Arial"/>
              </a:rPr>
              <a:t>e</a:t>
            </a:r>
            <a:r>
              <a:rPr sz="3600" spc="-305" dirty="0">
                <a:latin typeface="Arial"/>
                <a:cs typeface="Arial"/>
              </a:rPr>
              <a:t>p</a:t>
            </a:r>
            <a:r>
              <a:rPr sz="3600" spc="-335" dirty="0">
                <a:latin typeface="Arial"/>
                <a:cs typeface="Arial"/>
              </a:rPr>
              <a:t>M</a:t>
            </a:r>
            <a:r>
              <a:rPr sz="3600" spc="-10" dirty="0">
                <a:latin typeface="Arial"/>
                <a:cs typeface="Arial"/>
              </a:rPr>
              <a:t>i</a:t>
            </a:r>
            <a:r>
              <a:rPr sz="3600" spc="-285" dirty="0">
                <a:latin typeface="Arial"/>
                <a:cs typeface="Arial"/>
              </a:rPr>
              <a:t>nd</a:t>
            </a:r>
            <a:r>
              <a:rPr sz="3600" spc="-85" dirty="0">
                <a:latin typeface="Arial"/>
                <a:cs typeface="Arial"/>
              </a:rPr>
              <a:t> </a:t>
            </a:r>
            <a:r>
              <a:rPr sz="3600" dirty="0">
                <a:latin typeface="Wingdings"/>
                <a:cs typeface="Wingdings"/>
              </a:rPr>
              <a:t>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-254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3600" spc="68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3600" spc="200" dirty="0">
                <a:solidFill>
                  <a:srgbClr val="FF0000"/>
                </a:solidFill>
                <a:latin typeface="Arial"/>
                <a:cs typeface="Arial"/>
              </a:rPr>
              <a:t>ari</a:t>
            </a:r>
            <a:r>
              <a:rPr sz="36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sz="3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spc="-430" dirty="0">
                <a:solidFill>
                  <a:srgbClr val="FF0000"/>
                </a:solidFill>
                <a:latin typeface="Arial"/>
                <a:cs typeface="Arial"/>
              </a:rPr>
              <a:t>DQN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4666" y="2023712"/>
            <a:ext cx="2264664" cy="2970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97377" y="5307119"/>
            <a:ext cx="46183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34" dirty="0">
                <a:latin typeface="휴먼옛체"/>
                <a:cs typeface="휴먼옛체"/>
              </a:rPr>
              <a:t>게임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화면</a:t>
            </a:r>
            <a:r>
              <a:rPr sz="2400" spc="-480" dirty="0">
                <a:latin typeface="휴먼옛체"/>
                <a:cs typeface="휴먼옛체"/>
              </a:rPr>
              <a:t>으로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게임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플레이하는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법을</a:t>
            </a:r>
            <a:r>
              <a:rPr sz="2400" spc="-365" dirty="0">
                <a:latin typeface="휴먼옛체"/>
                <a:cs typeface="휴먼옛체"/>
              </a:rPr>
              <a:t> </a:t>
            </a:r>
            <a:r>
              <a:rPr sz="2400" spc="-440" dirty="0">
                <a:latin typeface="휴먼옛체"/>
                <a:cs typeface="휴먼옛체"/>
              </a:rPr>
              <a:t>학습</a:t>
            </a:r>
            <a:endParaRPr sz="2400">
              <a:latin typeface="휴먼옛체"/>
              <a:cs typeface="휴먼옛체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B5C326E1-87B8-49FF-AD44-A3DC49C860AA}"/>
              </a:ext>
            </a:extLst>
          </p:cNvPr>
          <p:cNvSpPr txBox="1">
            <a:spLocks/>
          </p:cNvSpPr>
          <p:nvPr/>
        </p:nvSpPr>
        <p:spPr>
          <a:xfrm>
            <a:off x="371929" y="189073"/>
            <a:ext cx="10972800" cy="298223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i="0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defRPr>
            </a:lvl1pPr>
          </a:lstStyle>
          <a:p>
            <a:pPr marL="12700" latinLnBrk="0"/>
            <a:r>
              <a:rPr lang="ko-KR" altLang="en-US" kern="0">
                <a:latin typeface="맑은 고딕"/>
              </a:rPr>
              <a:t>강화학습의 예시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636F5A-81A1-4C48-9B80-836CFEAC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6370"/>
            <a:ext cx="77724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892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5B9CC2-4E8B-4442-87BA-3896F62A9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38200"/>
            <a:ext cx="84677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946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B3B9B0-B3B3-4D13-9A80-282E34A5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74" y="838200"/>
            <a:ext cx="52673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198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850BC5-3753-4247-B606-0A3071609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8675"/>
            <a:ext cx="84963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081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2F6918-4823-4495-B495-CECF8D13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82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984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6CA241-0A06-4400-9B9A-B964A0B1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38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711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95F1AF-202A-46D7-A248-BFDA14FA2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6800"/>
            <a:ext cx="40767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76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79CB26-6072-4169-A3BF-EF5521837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266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CA0BB2-C744-4C39-953D-69CCCDF64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"/>
            <a:ext cx="62769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959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E96E68-8F7F-4DE9-91CF-CB1FB2ADA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90600"/>
            <a:ext cx="4267200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9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2640" y="940155"/>
            <a:ext cx="425196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25" dirty="0">
                <a:latin typeface="Arial"/>
                <a:cs typeface="Arial"/>
              </a:rPr>
              <a:t>A</a:t>
            </a:r>
            <a:r>
              <a:rPr sz="3200" spc="615" dirty="0">
                <a:latin typeface="Arial"/>
                <a:cs typeface="Arial"/>
              </a:rPr>
              <a:t>t</a:t>
            </a:r>
            <a:r>
              <a:rPr sz="3200" spc="175" dirty="0">
                <a:latin typeface="Arial"/>
                <a:cs typeface="Arial"/>
              </a:rPr>
              <a:t>ari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spc="-365" dirty="0">
                <a:latin typeface="Arial"/>
                <a:cs typeface="Arial"/>
              </a:rPr>
              <a:t>B</a:t>
            </a:r>
            <a:r>
              <a:rPr sz="3200" spc="295" dirty="0">
                <a:latin typeface="Arial"/>
                <a:cs typeface="Arial"/>
              </a:rPr>
              <a:t>r</a:t>
            </a:r>
            <a:r>
              <a:rPr sz="3200" spc="-210" dirty="0">
                <a:latin typeface="Arial"/>
                <a:cs typeface="Arial"/>
              </a:rPr>
              <a:t>e</a:t>
            </a:r>
            <a:r>
              <a:rPr sz="3200" spc="-110" dirty="0">
                <a:latin typeface="Arial"/>
                <a:cs typeface="Arial"/>
              </a:rPr>
              <a:t>a</a:t>
            </a:r>
            <a:r>
              <a:rPr sz="3200" spc="-160" dirty="0">
                <a:latin typeface="Arial"/>
                <a:cs typeface="Arial"/>
              </a:rPr>
              <a:t>k</a:t>
            </a:r>
            <a:r>
              <a:rPr sz="3200" spc="-110" dirty="0">
                <a:latin typeface="Arial"/>
                <a:cs typeface="Arial"/>
              </a:rPr>
              <a:t>o</a:t>
            </a:r>
            <a:r>
              <a:rPr sz="3200" spc="-185" dirty="0">
                <a:latin typeface="Arial"/>
                <a:cs typeface="Arial"/>
              </a:rPr>
              <a:t>u</a:t>
            </a:r>
            <a:r>
              <a:rPr sz="3200" spc="745" dirty="0">
                <a:latin typeface="Arial"/>
                <a:cs typeface="Arial"/>
              </a:rPr>
              <a:t>t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580" dirty="0">
                <a:latin typeface="휴먼옛체"/>
                <a:cs typeface="휴먼옛체"/>
              </a:rPr>
              <a:t>학습</a:t>
            </a:r>
            <a:r>
              <a:rPr sz="3200" spc="-500" dirty="0">
                <a:latin typeface="휴먼옛체"/>
                <a:cs typeface="휴먼옛체"/>
              </a:rPr>
              <a:t> </a:t>
            </a:r>
            <a:r>
              <a:rPr sz="3200" spc="-585" dirty="0">
                <a:latin typeface="휴먼옛체"/>
                <a:cs typeface="휴먼옛체"/>
              </a:rPr>
              <a:t>과정</a:t>
            </a:r>
            <a:endParaRPr sz="32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3396" y="2438400"/>
            <a:ext cx="2712720" cy="3134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8784" y="2441447"/>
            <a:ext cx="2708148" cy="3131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29600" y="2438400"/>
            <a:ext cx="2712720" cy="31348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37512" y="5896762"/>
            <a:ext cx="20008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90" dirty="0">
                <a:latin typeface="Arial"/>
                <a:cs typeface="Arial"/>
              </a:rPr>
              <a:t>1</a:t>
            </a:r>
            <a:r>
              <a:rPr sz="1800" spc="-85" dirty="0">
                <a:latin typeface="Arial"/>
                <a:cs typeface="Arial"/>
              </a:rPr>
              <a:t>0</a:t>
            </a:r>
            <a:r>
              <a:rPr sz="1800" spc="100" dirty="0">
                <a:latin typeface="Arial"/>
                <a:cs typeface="Arial"/>
              </a:rPr>
              <a:t>00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에</a:t>
            </a:r>
            <a:r>
              <a:rPr sz="1800" spc="-380" dirty="0">
                <a:latin typeface="휴먼옛체"/>
                <a:cs typeface="휴먼옛체"/>
              </a:rPr>
              <a:t>피소드</a:t>
            </a:r>
            <a:r>
              <a:rPr sz="1800" spc="-265" dirty="0">
                <a:latin typeface="휴먼옛체"/>
                <a:cs typeface="휴먼옛체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학</a:t>
            </a:r>
            <a:r>
              <a:rPr sz="1800" spc="-325" dirty="0">
                <a:latin typeface="휴먼옛체"/>
                <a:cs typeface="휴먼옛체"/>
              </a:rPr>
              <a:t>습</a:t>
            </a:r>
            <a:r>
              <a:rPr sz="1800" spc="-280" dirty="0">
                <a:latin typeface="휴먼옛체"/>
                <a:cs typeface="휴먼옛체"/>
              </a:rPr>
              <a:t> </a:t>
            </a:r>
            <a:r>
              <a:rPr sz="1800" spc="-415" dirty="0">
                <a:latin typeface="휴먼옛체"/>
                <a:cs typeface="휴먼옛체"/>
              </a:rPr>
              <a:t>후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64937" y="5896762"/>
            <a:ext cx="20332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30" dirty="0">
                <a:latin typeface="Arial"/>
                <a:cs typeface="Arial"/>
              </a:rPr>
              <a:t>3</a:t>
            </a:r>
            <a:r>
              <a:rPr sz="1800" spc="100" dirty="0">
                <a:latin typeface="Arial"/>
                <a:cs typeface="Arial"/>
              </a:rPr>
              <a:t>000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에</a:t>
            </a:r>
            <a:r>
              <a:rPr sz="1800" spc="-380" dirty="0">
                <a:latin typeface="휴먼옛체"/>
                <a:cs typeface="휴먼옛체"/>
              </a:rPr>
              <a:t>피소드</a:t>
            </a:r>
            <a:r>
              <a:rPr sz="1800" spc="-260" dirty="0">
                <a:latin typeface="휴먼옛체"/>
                <a:cs typeface="휴먼옛체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학</a:t>
            </a:r>
            <a:r>
              <a:rPr sz="1800" spc="-325" dirty="0">
                <a:latin typeface="휴먼옛체"/>
                <a:cs typeface="휴먼옛체"/>
              </a:rPr>
              <a:t>습</a:t>
            </a:r>
            <a:r>
              <a:rPr sz="1800" spc="-285" dirty="0">
                <a:latin typeface="휴먼옛체"/>
                <a:cs typeface="휴먼옛체"/>
              </a:rPr>
              <a:t> </a:t>
            </a:r>
            <a:r>
              <a:rPr sz="1800" spc="-415" dirty="0">
                <a:latin typeface="휴먼옛체"/>
                <a:cs typeface="휴먼옛체"/>
              </a:rPr>
              <a:t>후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25941" y="5895238"/>
            <a:ext cx="20389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60" dirty="0">
                <a:latin typeface="Arial"/>
                <a:cs typeface="Arial"/>
              </a:rPr>
              <a:t>5</a:t>
            </a:r>
            <a:r>
              <a:rPr sz="1800" spc="65" dirty="0">
                <a:latin typeface="Arial"/>
                <a:cs typeface="Arial"/>
              </a:rPr>
              <a:t>0</a:t>
            </a:r>
            <a:r>
              <a:rPr sz="1800" spc="100" dirty="0">
                <a:latin typeface="Arial"/>
                <a:cs typeface="Arial"/>
              </a:rPr>
              <a:t>00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에</a:t>
            </a:r>
            <a:r>
              <a:rPr sz="1800" spc="-380" dirty="0">
                <a:latin typeface="휴먼옛체"/>
                <a:cs typeface="휴먼옛체"/>
              </a:rPr>
              <a:t>피소드</a:t>
            </a:r>
            <a:r>
              <a:rPr sz="1800" spc="-265" dirty="0">
                <a:latin typeface="휴먼옛체"/>
                <a:cs typeface="휴먼옛체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학</a:t>
            </a:r>
            <a:r>
              <a:rPr sz="1800" spc="-325" dirty="0">
                <a:latin typeface="휴먼옛체"/>
                <a:cs typeface="휴먼옛체"/>
              </a:rPr>
              <a:t>습</a:t>
            </a:r>
            <a:r>
              <a:rPr sz="1800" spc="-285" dirty="0">
                <a:latin typeface="휴먼옛체"/>
                <a:cs typeface="휴먼옛체"/>
              </a:rPr>
              <a:t> </a:t>
            </a:r>
            <a:r>
              <a:rPr sz="1800" spc="-415" dirty="0">
                <a:latin typeface="휴먼옛체"/>
                <a:cs typeface="휴먼옛체"/>
              </a:rPr>
              <a:t>후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B933FC9B-89EF-4B89-BEE8-D9FEEE7E9B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929" y="189073"/>
            <a:ext cx="109728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dirty="0">
                <a:latin typeface="맑은 고딕"/>
              </a:rPr>
              <a:t>강화학습의 예시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C3856B-6D88-46B2-A11C-1C8D9FDA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" y="0"/>
            <a:ext cx="6122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236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7D0D31-FE7A-46EF-B62E-23AB6AF7A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61436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274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37BEDC-291E-48A2-AB03-19CC82903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0"/>
            <a:ext cx="6031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792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4.3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함수를 이용한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Frozen Lake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528287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0</a:t>
            </a:r>
            <a:r>
              <a:rPr lang="ko-KR" altLang="en-US" dirty="0"/>
              <a:t>으로 초기화된 </a:t>
            </a:r>
            <a:r>
              <a:rPr lang="en-US" altLang="ko-KR" dirty="0"/>
              <a:t>Q </a:t>
            </a:r>
            <a:r>
              <a:rPr lang="ko-KR" altLang="en-US" dirty="0"/>
              <a:t>테이블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8CFBAA-BC20-4281-8146-D813E93C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52600"/>
            <a:ext cx="6640118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322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Goal </a:t>
            </a:r>
            <a:r>
              <a:rPr lang="ko-KR" altLang="en-US" dirty="0"/>
              <a:t>에 가기 위한 </a:t>
            </a:r>
            <a:r>
              <a:rPr lang="en-US" altLang="ko-KR" dirty="0"/>
              <a:t>action </a:t>
            </a:r>
            <a:r>
              <a:rPr lang="ko-KR" altLang="en-US" dirty="0"/>
              <a:t>에 </a:t>
            </a:r>
            <a:r>
              <a:rPr lang="en-US" altLang="ko-KR" dirty="0"/>
              <a:t>reward 1 </a:t>
            </a:r>
            <a:r>
              <a:rPr lang="ko-KR" altLang="en-US" dirty="0"/>
              <a:t>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56EA47-A49B-4EEA-BA19-66FA2AB2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676400"/>
            <a:ext cx="6943725" cy="4547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94CFB-7F60-4F0E-BFAD-029864AAA141}"/>
              </a:ext>
            </a:extLst>
          </p:cNvPr>
          <p:cNvSpPr txBox="1"/>
          <p:nvPr/>
        </p:nvSpPr>
        <p:spPr>
          <a:xfrm>
            <a:off x="5181600" y="5027711"/>
            <a:ext cx="164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Goal</a:t>
            </a:r>
            <a:endParaRPr lang="ko-KR" altLang="en-US" sz="14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CBCF061-4B6E-4E37-AB52-72C05FFA20A7}"/>
              </a:ext>
            </a:extLst>
          </p:cNvPr>
          <p:cNvSpPr/>
          <p:nvPr/>
        </p:nvSpPr>
        <p:spPr>
          <a:xfrm>
            <a:off x="4486729" y="4934257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4F8C46D-6AB3-487A-944A-CEB2123BEB99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4643666" y="3911309"/>
            <a:ext cx="1985737" cy="1022948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02AAD8-B011-46AF-961A-02045807D3EB}"/>
              </a:ext>
            </a:extLst>
          </p:cNvPr>
          <p:cNvSpPr txBox="1"/>
          <p:nvPr/>
        </p:nvSpPr>
        <p:spPr>
          <a:xfrm>
            <a:off x="6629400" y="3635509"/>
            <a:ext cx="164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Goal</a:t>
            </a:r>
            <a:r>
              <a:rPr lang="ko-KR" altLang="en-US" sz="1400" b="1" dirty="0"/>
              <a:t>에 </a:t>
            </a:r>
            <a:r>
              <a:rPr lang="ko-KR" altLang="en-US" sz="1400" b="1" dirty="0" err="1"/>
              <a:t>가기위한</a:t>
            </a:r>
            <a:r>
              <a:rPr lang="ko-KR" altLang="en-US" sz="1400" b="1" dirty="0"/>
              <a:t> 오른쪽 </a:t>
            </a:r>
            <a:r>
              <a:rPr lang="en-US" altLang="ko-KR" sz="1400" b="1" dirty="0"/>
              <a:t>action</a:t>
            </a:r>
            <a:r>
              <a:rPr lang="ko-KR" altLang="en-US" sz="1400" b="1" dirty="0"/>
              <a:t>에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대입</a:t>
            </a:r>
          </a:p>
        </p:txBody>
      </p:sp>
    </p:spTree>
    <p:extLst>
      <p:ext uri="{BB962C8B-B14F-4D97-AF65-F5344CB8AC3E}">
        <p14:creationId xmlns:p14="http://schemas.microsoft.com/office/powerpoint/2010/main" val="12949319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Goal </a:t>
            </a:r>
            <a:r>
              <a:rPr lang="ko-KR" altLang="en-US" dirty="0"/>
              <a:t>에 가기 위한 </a:t>
            </a:r>
            <a:r>
              <a:rPr lang="en-US" altLang="ko-KR" dirty="0"/>
              <a:t>action </a:t>
            </a:r>
            <a:r>
              <a:rPr lang="ko-KR" altLang="en-US" dirty="0"/>
              <a:t>에 </a:t>
            </a:r>
            <a:r>
              <a:rPr lang="en-US" altLang="ko-KR" dirty="0"/>
              <a:t>reward 1 </a:t>
            </a:r>
            <a:r>
              <a:rPr lang="ko-KR" altLang="en-US" dirty="0"/>
              <a:t>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56EA47-A49B-4EEA-BA19-66FA2AB2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637636"/>
            <a:ext cx="6943725" cy="4547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94CFB-7F60-4F0E-BFAD-029864AAA141}"/>
              </a:ext>
            </a:extLst>
          </p:cNvPr>
          <p:cNvSpPr txBox="1"/>
          <p:nvPr/>
        </p:nvSpPr>
        <p:spPr>
          <a:xfrm>
            <a:off x="5181600" y="5027711"/>
            <a:ext cx="164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Goal</a:t>
            </a:r>
            <a:endParaRPr lang="ko-KR" altLang="en-US" sz="14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CBCF061-4B6E-4E37-AB52-72C05FFA20A7}"/>
              </a:ext>
            </a:extLst>
          </p:cNvPr>
          <p:cNvSpPr/>
          <p:nvPr/>
        </p:nvSpPr>
        <p:spPr>
          <a:xfrm>
            <a:off x="4486729" y="4934257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4F8C46D-6AB3-487A-944A-CEB2123BEB99}"/>
              </a:ext>
            </a:extLst>
          </p:cNvPr>
          <p:cNvCxnSpPr>
            <a:cxnSpLocks/>
            <a:endCxn id="11" idx="0"/>
          </p:cNvCxnSpPr>
          <p:nvPr/>
        </p:nvCxnSpPr>
        <p:spPr>
          <a:xfrm rot="10800000" flipV="1">
            <a:off x="3281136" y="3911308"/>
            <a:ext cx="3348268" cy="988772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02AAD8-B011-46AF-961A-02045807D3EB}"/>
              </a:ext>
            </a:extLst>
          </p:cNvPr>
          <p:cNvSpPr txBox="1"/>
          <p:nvPr/>
        </p:nvSpPr>
        <p:spPr>
          <a:xfrm>
            <a:off x="6629400" y="3635509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오른 쪽으로 </a:t>
            </a:r>
            <a:r>
              <a:rPr lang="ko-KR" altLang="en-US" sz="1400" b="1" dirty="0" err="1"/>
              <a:t>이동할때</a:t>
            </a:r>
            <a:r>
              <a:rPr lang="ko-KR" altLang="en-US" sz="1400" b="1" dirty="0"/>
              <a:t> 다음 칸의 최대 값이 나의 값이 됨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AF4DCC-8F67-416E-AFC9-700EFB796F0F}"/>
              </a:ext>
            </a:extLst>
          </p:cNvPr>
          <p:cNvSpPr txBox="1"/>
          <p:nvPr/>
        </p:nvSpPr>
        <p:spPr>
          <a:xfrm>
            <a:off x="3124200" y="4934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F3489C8-C867-45BE-9DB1-835C596F7A1D}"/>
              </a:ext>
            </a:extLst>
          </p:cNvPr>
          <p:cNvSpPr/>
          <p:nvPr/>
        </p:nvSpPr>
        <p:spPr>
          <a:xfrm>
            <a:off x="3124200" y="4900080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8481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Goal </a:t>
            </a:r>
            <a:r>
              <a:rPr lang="ko-KR" altLang="en-US" dirty="0"/>
              <a:t>에 가기 위한 </a:t>
            </a:r>
            <a:r>
              <a:rPr lang="en-US" altLang="ko-KR" dirty="0"/>
              <a:t>action </a:t>
            </a:r>
            <a:r>
              <a:rPr lang="ko-KR" altLang="en-US" dirty="0"/>
              <a:t>에 </a:t>
            </a:r>
            <a:r>
              <a:rPr lang="en-US" altLang="ko-KR" dirty="0"/>
              <a:t>reward 1 </a:t>
            </a:r>
            <a:r>
              <a:rPr lang="ko-KR" altLang="en-US" dirty="0"/>
              <a:t>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56EA47-A49B-4EEA-BA19-66FA2AB2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637636"/>
            <a:ext cx="6943725" cy="4547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94CFB-7F60-4F0E-BFAD-029864AAA141}"/>
              </a:ext>
            </a:extLst>
          </p:cNvPr>
          <p:cNvSpPr txBox="1"/>
          <p:nvPr/>
        </p:nvSpPr>
        <p:spPr>
          <a:xfrm>
            <a:off x="5181600" y="5027711"/>
            <a:ext cx="164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Goal</a:t>
            </a:r>
            <a:endParaRPr lang="ko-KR" altLang="en-US" sz="14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CBCF061-4B6E-4E37-AB52-72C05FFA20A7}"/>
              </a:ext>
            </a:extLst>
          </p:cNvPr>
          <p:cNvSpPr/>
          <p:nvPr/>
        </p:nvSpPr>
        <p:spPr>
          <a:xfrm>
            <a:off x="4486729" y="4934257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4F8C46D-6AB3-487A-944A-CEB2123BEB99}"/>
              </a:ext>
            </a:extLst>
          </p:cNvPr>
          <p:cNvCxnSpPr>
            <a:cxnSpLocks/>
            <a:stCxn id="9" idx="1"/>
            <a:endCxn id="11" idx="0"/>
          </p:cNvCxnSpPr>
          <p:nvPr/>
        </p:nvCxnSpPr>
        <p:spPr>
          <a:xfrm rot="10800000" flipV="1">
            <a:off x="2889550" y="3897118"/>
            <a:ext cx="3739851" cy="508575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02AAD8-B011-46AF-961A-02045807D3EB}"/>
              </a:ext>
            </a:extLst>
          </p:cNvPr>
          <p:cNvSpPr txBox="1"/>
          <p:nvPr/>
        </p:nvSpPr>
        <p:spPr>
          <a:xfrm>
            <a:off x="6629400" y="3635509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아래로 이동 </a:t>
            </a:r>
            <a:r>
              <a:rPr lang="ko-KR" altLang="en-US" sz="1400" b="1" dirty="0" err="1"/>
              <a:t>할때</a:t>
            </a:r>
            <a:r>
              <a:rPr lang="ko-KR" altLang="en-US" sz="1400" b="1" dirty="0"/>
              <a:t> 다음 칸의 최대 값이 나의 값이 됨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AF4DCC-8F67-416E-AFC9-700EFB796F0F}"/>
              </a:ext>
            </a:extLst>
          </p:cNvPr>
          <p:cNvSpPr txBox="1"/>
          <p:nvPr/>
        </p:nvSpPr>
        <p:spPr>
          <a:xfrm>
            <a:off x="2732613" y="44056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F3489C8-C867-45BE-9DB1-835C596F7A1D}"/>
              </a:ext>
            </a:extLst>
          </p:cNvPr>
          <p:cNvSpPr/>
          <p:nvPr/>
        </p:nvSpPr>
        <p:spPr>
          <a:xfrm>
            <a:off x="2732613" y="4405694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C3ACF7-A8FB-489D-B031-907BD05FFCBF}"/>
              </a:ext>
            </a:extLst>
          </p:cNvPr>
          <p:cNvSpPr txBox="1"/>
          <p:nvPr/>
        </p:nvSpPr>
        <p:spPr>
          <a:xfrm>
            <a:off x="3130292" y="49418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5766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Goal </a:t>
            </a:r>
            <a:r>
              <a:rPr lang="ko-KR" altLang="en-US" dirty="0"/>
              <a:t>에 가기 위한 </a:t>
            </a:r>
            <a:r>
              <a:rPr lang="en-US" altLang="ko-KR" dirty="0"/>
              <a:t>action </a:t>
            </a:r>
            <a:r>
              <a:rPr lang="ko-KR" altLang="en-US" dirty="0"/>
              <a:t>에 </a:t>
            </a:r>
            <a:r>
              <a:rPr lang="en-US" altLang="ko-KR" dirty="0"/>
              <a:t>reward 1 </a:t>
            </a:r>
            <a:r>
              <a:rPr lang="ko-KR" altLang="en-US" dirty="0"/>
              <a:t>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CAB934-4749-4F8F-BB9C-4065D292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8" y="1447800"/>
            <a:ext cx="7476671" cy="494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601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F3EFF9-7F7B-4DED-A349-F4E4CBC9A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38200"/>
            <a:ext cx="73437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63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6589</TotalTime>
  <Words>5918</Words>
  <Application>Microsoft Office PowerPoint</Application>
  <PresentationFormat>와이드스크린</PresentationFormat>
  <Paragraphs>1881</Paragraphs>
  <Slides>394</Slides>
  <Notes>394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394</vt:i4>
      </vt:variant>
    </vt:vector>
  </HeadingPairs>
  <TitlesOfParts>
    <vt:vector size="408" baseType="lpstr">
      <vt:lpstr>KoPubWorld돋움체_Pro Light</vt:lpstr>
      <vt:lpstr>KoPub돋움체_Pro Bold</vt:lpstr>
      <vt:lpstr>KoPub돋움체_Pro Light</vt:lpstr>
      <vt:lpstr>나눔고딕</vt:lpstr>
      <vt:lpstr>나눔스퀘어</vt:lpstr>
      <vt:lpstr>나눔스퀘어 Bold</vt:lpstr>
      <vt:lpstr>맑은 고딕</vt:lpstr>
      <vt:lpstr>휴먼옛체</vt:lpstr>
      <vt:lpstr>Arial</vt:lpstr>
      <vt:lpstr>Calibri</vt:lpstr>
      <vt:lpstr>Cambria Math</vt:lpstr>
      <vt:lpstr>Times New Roman</vt:lpstr>
      <vt:lpstr>Wingdings</vt:lpstr>
      <vt:lpstr>Office Theme</vt:lpstr>
      <vt:lpstr>PowerPoint 프레젠테이션</vt:lpstr>
      <vt:lpstr>PowerPoint 프레젠테이션</vt:lpstr>
      <vt:lpstr>1.1 행동 심리학과 강화 학습</vt:lpstr>
      <vt:lpstr>1.1 행동 심리학과 강화 학습</vt:lpstr>
      <vt:lpstr>1.2 기계 학습과 강화 학습</vt:lpstr>
      <vt:lpstr>PowerPoint 프레젠테이션</vt:lpstr>
      <vt:lpstr>강화학습의 예시</vt:lpstr>
      <vt:lpstr>PowerPoint 프레젠테이션</vt:lpstr>
      <vt:lpstr>강화학습의 예시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에이전트와 환경의 상호작용 과정</vt:lpstr>
      <vt:lpstr>PowerPoint 프레젠테이션</vt:lpstr>
      <vt:lpstr>PowerPoint 프레젠테이션</vt:lpstr>
      <vt:lpstr>미로그리기</vt:lpstr>
      <vt:lpstr>미로 그리기</vt:lpstr>
      <vt:lpstr>미로 그리기</vt:lpstr>
      <vt:lpstr>미로 그리기</vt:lpstr>
      <vt:lpstr>미로 그리기</vt:lpstr>
      <vt:lpstr>미로 그리기</vt:lpstr>
      <vt:lpstr>미로 그리기 전체 코드</vt:lpstr>
      <vt:lpstr>미로 그리기 전체 코드</vt:lpstr>
      <vt:lpstr>PowerPoint 프레젠테이션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 전체 코드</vt:lpstr>
      <vt:lpstr>랜덤하게 미로 찾기 전체 코드</vt:lpstr>
      <vt:lpstr>랜덤하게 미로 찾기 전체 코드</vt:lpstr>
      <vt:lpstr>랜덤하게 미로 찾기 전체 코드</vt:lpstr>
      <vt:lpstr>랜덤하게 미로 찾기 전체 코드</vt:lpstr>
      <vt:lpstr>랜덤하게 미로 찾기 전체 코드</vt:lpstr>
      <vt:lpstr>랜덤하게 미로 찾기 전체 코드</vt:lpstr>
      <vt:lpstr>PowerPoint 프레젠테이션</vt:lpstr>
      <vt:lpstr>PowerPoint 프레젠테이션</vt:lpstr>
      <vt:lpstr>Frozen Lake 실습 환경</vt:lpstr>
      <vt:lpstr>Frozen Lake 실습 환경</vt:lpstr>
      <vt:lpstr>Frozen Lake 실습 환경</vt:lpstr>
      <vt:lpstr>PowerPoint 프레젠테이션</vt:lpstr>
      <vt:lpstr>Frozen Lake</vt:lpstr>
      <vt:lpstr>Frozen Lake</vt:lpstr>
      <vt:lpstr>Frozen Lake</vt:lpstr>
      <vt:lpstr>Frozen Lake</vt:lpstr>
      <vt:lpstr>Frozen Lake</vt:lpstr>
      <vt:lpstr>PowerPoint 프레젠테이션</vt:lpstr>
      <vt:lpstr>PowerPoint 프레젠테이션</vt:lpstr>
      <vt:lpstr>Q 함수</vt:lpstr>
      <vt:lpstr>Q 함수</vt:lpstr>
      <vt:lpstr>Q 함수</vt:lpstr>
      <vt:lpstr>벨만 방정식(Bellman equation)</vt:lpstr>
      <vt:lpstr>PowerPoint 프레젠테이션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랜덤하게 미로 찾기 전체 코드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PowerPoint 프레젠테이션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PowerPoint 프레젠테이션</vt:lpstr>
      <vt:lpstr>PowerPoint 프레젠테이션</vt:lpstr>
      <vt:lpstr>Exploration and Discounted Reward</vt:lpstr>
      <vt:lpstr>Exploration and Discounted Reward</vt:lpstr>
      <vt:lpstr>Exploration and Discounted Reward</vt:lpstr>
      <vt:lpstr>PowerPoint 프레젠테이션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Q함수를 이용한 미로 찾기 전체 코드</vt:lpstr>
      <vt:lpstr>Q함수를 이용한 미로 찾기 전체 코드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PowerPoint 프레젠테이션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PowerPoint 프레젠테이션</vt:lpstr>
      <vt:lpstr>PowerPoint 프레젠테이션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-1 -추가됨</vt:lpstr>
      <vt:lpstr>랜덤환경에서 Frozen Lake -1 추가됨</vt:lpstr>
      <vt:lpstr>랜덤환경에서 Frozen Lake -1 추가됨</vt:lpstr>
      <vt:lpstr>랜덤환경에서 Frozen Lake -1 추가됨</vt:lpstr>
      <vt:lpstr>PowerPoint 프레젠테이션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PowerPoint 프레젠테이션</vt:lpstr>
      <vt:lpstr>Cart Pole</vt:lpstr>
      <vt:lpstr>Cart Pole</vt:lpstr>
      <vt:lpstr>Cart Pole</vt:lpstr>
      <vt:lpstr>Cart Pole</vt:lpstr>
      <vt:lpstr>Cart Pole</vt:lpstr>
      <vt:lpstr>Cart Pole</vt:lpstr>
      <vt:lpstr>Cart Pole</vt:lpstr>
      <vt:lpstr>Cart Pole</vt:lpstr>
      <vt:lpstr>Cart Pole</vt:lpstr>
      <vt:lpstr>Cart Pole</vt:lpstr>
      <vt:lpstr>PowerPoint 프레젠테이션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PowerPoint 프레젠테이션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PowerPoint 프레젠테이션</vt:lpstr>
      <vt:lpstr>다중 분류</vt:lpstr>
      <vt:lpstr>PowerPoint 프레젠테이션</vt:lpstr>
      <vt:lpstr>다중 분류 활성 함수</vt:lpstr>
      <vt:lpstr>소프트맥스</vt:lpstr>
      <vt:lpstr>소프트맥스 계산</vt:lpstr>
      <vt:lpstr>PowerPoint 프레젠테이션</vt:lpstr>
      <vt:lpstr>교차 엔트로피</vt:lpstr>
      <vt:lpstr>PowerPoint 프레젠테이션</vt:lpstr>
      <vt:lpstr>다중 분류를 이용한 포유류 조류 기타 분류</vt:lpstr>
      <vt:lpstr>모델 구조</vt:lpstr>
      <vt:lpstr>PowerPoint 프레젠테이션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PowerPoint 프레젠테이션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PowerPoint 프레젠테이션</vt:lpstr>
      <vt:lpstr>PowerPoint 프레젠테이션</vt:lpstr>
      <vt:lpstr>딥러닝 강화 학습</vt:lpstr>
      <vt:lpstr>딥러닝을 이용한 강화 학습</vt:lpstr>
      <vt:lpstr>PowerPoint 프레젠테이션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PowerPoint 프레젠테이션</vt:lpstr>
      <vt:lpstr>딥러닝을 이용한 강화 학습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PowerPoint 프레젠테이션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PowerPoint 프레젠테이션</vt:lpstr>
      <vt:lpstr>PowerPoint 프레젠테이션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PowerPoint 프레젠테이션</vt:lpstr>
      <vt:lpstr>DQN Atari</vt:lpstr>
      <vt:lpstr>DQN Atari</vt:lpstr>
      <vt:lpstr>DQN Atari</vt:lpstr>
      <vt:lpstr>DQN Atari</vt:lpstr>
      <vt:lpstr>DQN Atari</vt:lpstr>
      <vt:lpstr>DQN Atari</vt:lpstr>
      <vt:lpstr>DQN Atari</vt:lpstr>
      <vt:lpstr>DQN Atari</vt:lpstr>
      <vt:lpstr>DQN Atari</vt:lpstr>
      <vt:lpstr>DQN Atari</vt:lpstr>
      <vt:lpstr>DQN Atari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sj-mooc</dc:creator>
  <cp:lastModifiedBy>kwon hae yoon</cp:lastModifiedBy>
  <cp:revision>420</cp:revision>
  <dcterms:created xsi:type="dcterms:W3CDTF">2019-07-28T21:31:44Z</dcterms:created>
  <dcterms:modified xsi:type="dcterms:W3CDTF">2020-05-10T21:53:54Z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2017-11-06T00:00:00Z</vt:filetime>
  </property>
  <property fmtid="{D5CDD505-2E9C-101B-9397-08002B2CF9AE}" pid="3" name="LastSaved">
    <vt:filetime>2019-07-28T00:00:00Z</vt:filetime>
  </property>
</Properties>
</file>